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 id="2147483751" r:id="rId5"/>
  </p:sldMasterIdLst>
  <p:notesMasterIdLst>
    <p:notesMasterId r:id="rId18"/>
  </p:notesMasterIdLst>
  <p:handoutMasterIdLst>
    <p:handoutMasterId r:id="rId19"/>
  </p:handoutMasterIdLst>
  <p:sldIdLst>
    <p:sldId id="304" r:id="rId6"/>
    <p:sldId id="310" r:id="rId7"/>
    <p:sldId id="312" r:id="rId8"/>
    <p:sldId id="313" r:id="rId9"/>
    <p:sldId id="308" r:id="rId10"/>
    <p:sldId id="314" r:id="rId11"/>
    <p:sldId id="316" r:id="rId12"/>
    <p:sldId id="319" r:id="rId13"/>
    <p:sldId id="318" r:id="rId14"/>
    <p:sldId id="373" r:id="rId15"/>
    <p:sldId id="320" r:id="rId16"/>
    <p:sldId id="302"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C0A224-289E-56AE-1C00-15363AD2E4AC}" name="Amrita Choudhary" initials="AC" userId="S::Amrita.Choudhary@arttic-innovation.de::b1e155a9-0254-473b-8a7a-81f54559fa60" providerId="AD"/>
  <p188:author id="{C78C5939-1C3E-F8D9-952C-EA241C237922}" name="SEE Linda" initials="SL" userId="S::see@iiasa.ac.at::c8910b49-9c43-4e70-b45e-284e4309e3d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B1E7"/>
    <a:srgbClr val="35B55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468D52-90C6-46F0-B9C7-C6F97DC03892}" v="395" dt="2025-06-02T12:48:00.892"/>
    <p1510:client id="{9F118F54-E75D-4CDA-BB1C-FB3DBEE4F299}" v="35" dt="2025-06-02T07:47:33.3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59" autoAdjust="0"/>
    <p:restoredTop sz="94660"/>
  </p:normalViewPr>
  <p:slideViewPr>
    <p:cSldViewPr snapToGrid="0">
      <p:cViewPr varScale="1">
        <p:scale>
          <a:sx n="139" d="100"/>
          <a:sy n="139" d="100"/>
        </p:scale>
        <p:origin x="840" y="126"/>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06998E5C-3BCF-5F8E-5CA2-52807B6B37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a:extLst>
              <a:ext uri="{FF2B5EF4-FFF2-40B4-BE49-F238E27FC236}">
                <a16:creationId xmlns:a16="http://schemas.microsoft.com/office/drawing/2014/main" id="{C62CDF14-885B-1EA9-2679-E195C316FF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D2387A-C1FB-4162-992E-8B0E0CA1FF48}" type="datetimeFigureOut">
              <a:rPr lang="en-GB" smtClean="0"/>
              <a:t>01/06/2025</a:t>
            </a:fld>
            <a:endParaRPr lang="en-GB"/>
          </a:p>
        </p:txBody>
      </p:sp>
      <p:sp>
        <p:nvSpPr>
          <p:cNvPr id="4" name="Fußzeilenplatzhalter 3">
            <a:extLst>
              <a:ext uri="{FF2B5EF4-FFF2-40B4-BE49-F238E27FC236}">
                <a16:creationId xmlns:a16="http://schemas.microsoft.com/office/drawing/2014/main" id="{6A9CE83E-C44A-E722-B515-B05C5F6C5A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a:extLst>
              <a:ext uri="{FF2B5EF4-FFF2-40B4-BE49-F238E27FC236}">
                <a16:creationId xmlns:a16="http://schemas.microsoft.com/office/drawing/2014/main" id="{50B834D2-065D-F398-ED7E-F308DD8221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5FC03E-2CB1-4031-AD03-E4BFBFEB2888}" type="slidenum">
              <a:rPr lang="en-GB" smtClean="0"/>
              <a:t>‹#›</a:t>
            </a:fld>
            <a:endParaRPr lang="en-GB"/>
          </a:p>
        </p:txBody>
      </p:sp>
    </p:spTree>
    <p:extLst>
      <p:ext uri="{BB962C8B-B14F-4D97-AF65-F5344CB8AC3E}">
        <p14:creationId xmlns:p14="http://schemas.microsoft.com/office/powerpoint/2010/main" val="74007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B1A0C-8D0E-4194-A002-1A3EC8BEFA16}" type="datetimeFigureOut">
              <a:rPr lang="en-GB" smtClean="0"/>
              <a:t>01/06/2025</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B709E-F1D0-42D8-84F6-4C41C6B19D9A}" type="slidenum">
              <a:rPr lang="en-GB" smtClean="0"/>
              <a:t>‹#›</a:t>
            </a:fld>
            <a:endParaRPr lang="en-GB"/>
          </a:p>
        </p:txBody>
      </p:sp>
    </p:spTree>
    <p:extLst>
      <p:ext uri="{BB962C8B-B14F-4D97-AF65-F5344CB8AC3E}">
        <p14:creationId xmlns:p14="http://schemas.microsoft.com/office/powerpoint/2010/main" val="1731631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2.wdp"/><Relationship Id="rId7" Type="http://schemas.openxmlformats.org/officeDocument/2006/relationships/image" Target="../media/image7.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10" Type="http://schemas.openxmlformats.org/officeDocument/2006/relationships/image" Target="../media/image12.png"/><Relationship Id="rId4" Type="http://schemas.openxmlformats.org/officeDocument/2006/relationships/image" Target="../media/image4.png"/><Relationship Id="rId9" Type="http://schemas.openxmlformats.org/officeDocument/2006/relationships/image" Target="../media/image9.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9" y="1769003"/>
            <a:ext cx="3858639" cy="2644299"/>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12" marR="0" lvl="4" indent="-171446" algn="l" defTabSz="685783"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
        <p:nvSpPr>
          <p:cNvPr id="5" name="Textplatzhalter 4">
            <a:extLst>
              <a:ext uri="{FF2B5EF4-FFF2-40B4-BE49-F238E27FC236}">
                <a16:creationId xmlns:a16="http://schemas.microsoft.com/office/drawing/2014/main" id="{78C5B1C9-BC0D-1203-128C-FF318533135C}"/>
              </a:ext>
            </a:extLst>
          </p:cNvPr>
          <p:cNvSpPr>
            <a:spLocks noGrp="1"/>
          </p:cNvSpPr>
          <p:nvPr>
            <p:ph type="body" sz="quarter" idx="10"/>
          </p:nvPr>
        </p:nvSpPr>
        <p:spPr>
          <a:xfrm>
            <a:off x="628651" y="475470"/>
            <a:ext cx="6857999" cy="577984"/>
          </a:xfrm>
        </p:spPr>
        <p:txBody>
          <a:bodyPr anchor="ctr">
            <a:normAutofit/>
          </a:bodyPr>
          <a:lstStyle>
            <a:lvl1pPr marL="0" indent="0">
              <a:buFontTx/>
              <a:buNone/>
              <a:defRPr sz="3300">
                <a:solidFill>
                  <a:srgbClr val="14B1E7"/>
                </a:solidFill>
              </a:defRPr>
            </a:lvl1pPr>
          </a:lstStyle>
          <a:p>
            <a:pPr lvl="0"/>
            <a:endParaRPr lang="en-GB"/>
          </a:p>
        </p:txBody>
      </p:sp>
      <p:sp>
        <p:nvSpPr>
          <p:cNvPr id="2" name="Content Placeholder 2">
            <a:extLst>
              <a:ext uri="{FF2B5EF4-FFF2-40B4-BE49-F238E27FC236}">
                <a16:creationId xmlns:a16="http://schemas.microsoft.com/office/drawing/2014/main" id="{02DC1520-B6B1-D408-AE78-093B0A036271}"/>
              </a:ext>
            </a:extLst>
          </p:cNvPr>
          <p:cNvSpPr>
            <a:spLocks noGrp="1"/>
          </p:cNvSpPr>
          <p:nvPr>
            <p:ph idx="12"/>
          </p:nvPr>
        </p:nvSpPr>
        <p:spPr>
          <a:xfrm>
            <a:off x="628651" y="1769004"/>
            <a:ext cx="3421915" cy="2644297"/>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12" marR="0" lvl="4" indent="-171446" algn="l" defTabSz="685783"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2332895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53BCB02-E85F-A815-F1F3-30EB005000A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22" name="Title Placeholder 1">
            <a:extLst>
              <a:ext uri="{FF2B5EF4-FFF2-40B4-BE49-F238E27FC236}">
                <a16:creationId xmlns:a16="http://schemas.microsoft.com/office/drawing/2014/main" id="{17DFCF98-3AF2-9734-3C90-CBCDF900B4CF}"/>
              </a:ext>
            </a:extLst>
          </p:cNvPr>
          <p:cNvSpPr txBox="1">
            <a:spLocks/>
          </p:cNvSpPr>
          <p:nvPr userDrawn="1"/>
        </p:nvSpPr>
        <p:spPr>
          <a:xfrm>
            <a:off x="571500" y="2962247"/>
            <a:ext cx="4184650" cy="1449082"/>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mj-lt"/>
                <a:ea typeface="+mj-ea"/>
                <a:cs typeface="+mj-cs"/>
              </a:defRPr>
            </a:lvl1pPr>
          </a:lstStyle>
          <a:p>
            <a:endParaRPr lang="en-GB" sz="3200" b="1">
              <a:solidFill>
                <a:schemeClr val="bg1"/>
              </a:solidFill>
              <a:highlight>
                <a:srgbClr val="14B1E7"/>
              </a:highlight>
              <a:latin typeface="IBM Plex Sans Condensed "/>
            </a:endParaRPr>
          </a:p>
        </p:txBody>
      </p:sp>
      <p:pic>
        <p:nvPicPr>
          <p:cNvPr id="8" name="Grafik 7">
            <a:extLst>
              <a:ext uri="{FF2B5EF4-FFF2-40B4-BE49-F238E27FC236}">
                <a16:creationId xmlns:a16="http://schemas.microsoft.com/office/drawing/2014/main" id="{BC54ECE1-5478-15D9-E5E5-3FE49474276C}"/>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2211" y="4021438"/>
            <a:ext cx="1966913" cy="779782"/>
          </a:xfrm>
          <a:prstGeom prst="rect">
            <a:avLst/>
          </a:prstGeom>
        </p:spPr>
      </p:pic>
      <p:sp>
        <p:nvSpPr>
          <p:cNvPr id="16" name="Textplatzhalter 4">
            <a:extLst>
              <a:ext uri="{FF2B5EF4-FFF2-40B4-BE49-F238E27FC236}">
                <a16:creationId xmlns:a16="http://schemas.microsoft.com/office/drawing/2014/main" id="{5AEFEB72-0B0C-524C-F332-4765BE1A1CC3}"/>
              </a:ext>
            </a:extLst>
          </p:cNvPr>
          <p:cNvSpPr>
            <a:spLocks noGrp="1"/>
          </p:cNvSpPr>
          <p:nvPr>
            <p:ph type="body" sz="quarter" idx="10"/>
          </p:nvPr>
        </p:nvSpPr>
        <p:spPr>
          <a:xfrm>
            <a:off x="569888" y="1558474"/>
            <a:ext cx="7202511" cy="756102"/>
          </a:xfrm>
          <a:blipFill dpi="0" rotWithShape="1">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p:spPr>
        <p:txBody>
          <a:bodyPr anchor="ctr">
            <a:noAutofit/>
          </a:bodyPr>
          <a:lstStyle>
            <a:lvl1pPr marL="0" indent="0" algn="ctr">
              <a:buFontTx/>
              <a:buNone/>
              <a:defRPr lang="en-GB" sz="4200" b="1" i="1" kern="1200" dirty="0">
                <a:solidFill>
                  <a:schemeClr val="bg1"/>
                </a:solidFill>
                <a:latin typeface="IBM Plex Sans Condensed "/>
                <a:ea typeface="+mj-ea"/>
                <a:cs typeface="+mj-cs"/>
              </a:defRPr>
            </a:lvl1pPr>
          </a:lstStyle>
          <a:p>
            <a:pPr lvl="0"/>
            <a:endParaRPr lang="en-GB"/>
          </a:p>
        </p:txBody>
      </p:sp>
      <p:sp>
        <p:nvSpPr>
          <p:cNvPr id="17" name="Textplatzhalter 4">
            <a:extLst>
              <a:ext uri="{FF2B5EF4-FFF2-40B4-BE49-F238E27FC236}">
                <a16:creationId xmlns:a16="http://schemas.microsoft.com/office/drawing/2014/main" id="{33EA7839-3399-0BAF-5E5F-68413E473ED9}"/>
              </a:ext>
            </a:extLst>
          </p:cNvPr>
          <p:cNvSpPr>
            <a:spLocks noGrp="1"/>
          </p:cNvSpPr>
          <p:nvPr>
            <p:ph type="body" sz="quarter" idx="11"/>
          </p:nvPr>
        </p:nvSpPr>
        <p:spPr>
          <a:xfrm>
            <a:off x="1512864" y="3043861"/>
            <a:ext cx="4759348" cy="528013"/>
          </a:xfrm>
          <a:blipFill dpi="0"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p:spPr>
        <p:txBody>
          <a:bodyPr anchor="ctr">
            <a:noAutofit/>
          </a:bodyPr>
          <a:lstStyle>
            <a:lvl1pPr marL="0" indent="0" algn="ctr">
              <a:buFontTx/>
              <a:buNone/>
              <a:defRPr lang="en-GB" sz="2800" b="1" i="1" kern="1200" dirty="0">
                <a:solidFill>
                  <a:schemeClr val="bg1"/>
                </a:solidFill>
                <a:latin typeface="IBM Plex Sans Condensed "/>
                <a:ea typeface="+mj-ea"/>
                <a:cs typeface="+mj-cs"/>
              </a:defRPr>
            </a:lvl1pPr>
          </a:lstStyle>
          <a:p>
            <a:pPr lvl="0"/>
            <a:endParaRPr lang="en-GB"/>
          </a:p>
        </p:txBody>
      </p:sp>
      <p:grpSp>
        <p:nvGrpSpPr>
          <p:cNvPr id="3" name="Gruppieren 2">
            <a:extLst>
              <a:ext uri="{FF2B5EF4-FFF2-40B4-BE49-F238E27FC236}">
                <a16:creationId xmlns:a16="http://schemas.microsoft.com/office/drawing/2014/main" id="{47EEA09B-62BE-02AD-1693-D760BD51D785}"/>
              </a:ext>
            </a:extLst>
          </p:cNvPr>
          <p:cNvGrpSpPr/>
          <p:nvPr userDrawn="1"/>
        </p:nvGrpSpPr>
        <p:grpSpPr>
          <a:xfrm>
            <a:off x="6272211" y="4021438"/>
            <a:ext cx="2081212" cy="1122062"/>
            <a:chOff x="6272211" y="4021438"/>
            <a:chExt cx="2081212" cy="1122062"/>
          </a:xfrm>
        </p:grpSpPr>
        <p:sp>
          <p:nvSpPr>
            <p:cNvPr id="4" name="Rechteck: obere Ecken abgerundet 3">
              <a:extLst>
                <a:ext uri="{FF2B5EF4-FFF2-40B4-BE49-F238E27FC236}">
                  <a16:creationId xmlns:a16="http://schemas.microsoft.com/office/drawing/2014/main" id="{1D393BA7-8F44-ADA5-7F4F-475ABE6ADE89}"/>
                </a:ext>
              </a:extLst>
            </p:cNvPr>
            <p:cNvSpPr/>
            <p:nvPr userDrawn="1"/>
          </p:nvSpPr>
          <p:spPr>
            <a:xfrm>
              <a:off x="6272211" y="4021438"/>
              <a:ext cx="2081212" cy="1122062"/>
            </a:xfrm>
            <a:prstGeom prst="round2SameRect">
              <a:avLst/>
            </a:prstGeom>
            <a:blipFill dpi="0"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fik 4">
              <a:extLst>
                <a:ext uri="{FF2B5EF4-FFF2-40B4-BE49-F238E27FC236}">
                  <a16:creationId xmlns:a16="http://schemas.microsoft.com/office/drawing/2014/main" id="{BC694EC5-B5FE-E2F8-1050-8792E992F741}"/>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72211" y="4021438"/>
              <a:ext cx="1966913" cy="779782"/>
            </a:xfrm>
            <a:prstGeom prst="rect">
              <a:avLst/>
            </a:prstGeom>
          </p:spPr>
        </p:pic>
      </p:grpSp>
      <p:pic>
        <p:nvPicPr>
          <p:cNvPr id="2" name="Picture 1" descr="A blue flag with yellow stars&#10;&#10;Description automatically generated">
            <a:extLst>
              <a:ext uri="{FF2B5EF4-FFF2-40B4-BE49-F238E27FC236}">
                <a16:creationId xmlns:a16="http://schemas.microsoft.com/office/drawing/2014/main" id="{AE3780C3-D661-AA94-04C0-C93B06E1964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70191" y="4513408"/>
            <a:ext cx="520568" cy="528013"/>
          </a:xfrm>
          <a:prstGeom prst="rect">
            <a:avLst/>
          </a:prstGeom>
        </p:spPr>
      </p:pic>
      <p:sp>
        <p:nvSpPr>
          <p:cNvPr id="6" name="Textplatzhalter 4">
            <a:extLst>
              <a:ext uri="{FF2B5EF4-FFF2-40B4-BE49-F238E27FC236}">
                <a16:creationId xmlns:a16="http://schemas.microsoft.com/office/drawing/2014/main" id="{906D251F-372E-9D5E-2001-AB62C8A68A87}"/>
              </a:ext>
            </a:extLst>
          </p:cNvPr>
          <p:cNvSpPr>
            <a:spLocks noGrp="1"/>
          </p:cNvSpPr>
          <p:nvPr>
            <p:ph type="body" sz="quarter" idx="12" hasCustomPrompt="1"/>
          </p:nvPr>
        </p:nvSpPr>
        <p:spPr>
          <a:xfrm>
            <a:off x="1157252" y="4574454"/>
            <a:ext cx="4759348" cy="393220"/>
          </a:xfrm>
          <a:blipFill dpi="0"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p:spPr>
        <p:txBody>
          <a:bodyPr anchor="ctr">
            <a:noAutofit/>
          </a:bodyPr>
          <a:lstStyle>
            <a:lvl1pPr marL="0" indent="0" algn="l">
              <a:buFontTx/>
              <a:buNone/>
              <a:defRPr lang="en-GB" sz="600" b="0" i="0" kern="1200" dirty="0">
                <a:solidFill>
                  <a:schemeClr val="bg1"/>
                </a:solidFill>
                <a:latin typeface="IBM Plex Sans Condensed "/>
                <a:ea typeface="+mj-ea"/>
                <a:cs typeface="+mj-cs"/>
              </a:defRPr>
            </a:lvl1pPr>
          </a:lstStyle>
          <a:p>
            <a:pPr lvl="0"/>
            <a:r>
              <a:rPr lang="en-US"/>
              <a:t>This project has received funding from the European Union’s Horizon Europe Research and Innovation </a:t>
            </a:r>
            <a:r>
              <a:rPr lang="en-US" err="1"/>
              <a:t>programme</a:t>
            </a:r>
            <a:r>
              <a:rPr lang="en-US"/>
              <a:t> under Grant Agreement No 101060423. The information and views set out in this deliverable are those of the author(s) and do not necessarily reflect the official opinion of the European Union. Neither the European Union institutions and bodies nor any person acting on their behalf may be held responsible for the use which may be made of the information contained therein.</a:t>
            </a:r>
          </a:p>
        </p:txBody>
      </p:sp>
    </p:spTree>
    <p:extLst>
      <p:ext uri="{BB962C8B-B14F-4D97-AF65-F5344CB8AC3E}">
        <p14:creationId xmlns:p14="http://schemas.microsoft.com/office/powerpoint/2010/main" val="2611162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BFFEAB8-CEE3-BD9A-8E35-D74EFB4E973B}"/>
              </a:ext>
            </a:extLst>
          </p:cNvPr>
          <p:cNvSpPr/>
          <p:nvPr userDrawn="1"/>
        </p:nvSpPr>
        <p:spPr>
          <a:xfrm>
            <a:off x="-1" y="-3815"/>
            <a:ext cx="9143999" cy="5154944"/>
          </a:xfrm>
          <a:prstGeom prst="rect">
            <a:avLst/>
          </a:prstGeom>
          <a:solidFill>
            <a:srgbClr val="35B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fik 3">
            <a:extLst>
              <a:ext uri="{FF2B5EF4-FFF2-40B4-BE49-F238E27FC236}">
                <a16:creationId xmlns:a16="http://schemas.microsoft.com/office/drawing/2014/main" id="{1D2C6CDC-0BAB-AA94-9F14-25FF01D4FDDC}"/>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l="-430" t="-1" r="47611" b="79006"/>
          <a:stretch/>
        </p:blipFill>
        <p:spPr>
          <a:xfrm>
            <a:off x="1" y="0"/>
            <a:ext cx="9143999" cy="5143499"/>
          </a:xfrm>
          <a:prstGeom prst="rect">
            <a:avLst/>
          </a:prstGeom>
        </p:spPr>
      </p:pic>
      <p:grpSp>
        <p:nvGrpSpPr>
          <p:cNvPr id="2" name="Gruppieren 1">
            <a:extLst>
              <a:ext uri="{FF2B5EF4-FFF2-40B4-BE49-F238E27FC236}">
                <a16:creationId xmlns:a16="http://schemas.microsoft.com/office/drawing/2014/main" id="{69CF949A-F4FB-1761-9913-0CF1DED57459}"/>
              </a:ext>
            </a:extLst>
          </p:cNvPr>
          <p:cNvGrpSpPr/>
          <p:nvPr userDrawn="1"/>
        </p:nvGrpSpPr>
        <p:grpSpPr>
          <a:xfrm>
            <a:off x="3492182" y="-7630"/>
            <a:ext cx="5295805" cy="5158759"/>
            <a:chOff x="3492182" y="-7630"/>
            <a:chExt cx="5295805" cy="5158759"/>
          </a:xfrm>
        </p:grpSpPr>
        <p:pic>
          <p:nvPicPr>
            <p:cNvPr id="21" name="Grafik 20">
              <a:extLst>
                <a:ext uri="{FF2B5EF4-FFF2-40B4-BE49-F238E27FC236}">
                  <a16:creationId xmlns:a16="http://schemas.microsoft.com/office/drawing/2014/main" id="{5BB5A939-C858-A476-FA76-D8EC67736725}"/>
                </a:ext>
              </a:extLst>
            </p:cNvPr>
            <p:cNvPicPr>
              <a:picLocks noChangeAspect="1"/>
            </p:cNvPicPr>
            <p:nvPr userDrawn="1"/>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921483" y="-7629"/>
              <a:ext cx="4586976" cy="5154944"/>
            </a:xfrm>
            <a:prstGeom prst="rect">
              <a:avLst/>
            </a:prstGeom>
          </p:spPr>
        </p:pic>
        <p:pic>
          <p:nvPicPr>
            <p:cNvPr id="15" name="Grafik 14">
              <a:extLst>
                <a:ext uri="{FF2B5EF4-FFF2-40B4-BE49-F238E27FC236}">
                  <a16:creationId xmlns:a16="http://schemas.microsoft.com/office/drawing/2014/main" id="{8D987B9A-EA58-F153-EDDD-0F647FBF3E92}"/>
                </a:ext>
              </a:extLst>
            </p:cNvPr>
            <p:cNvPicPr>
              <a:picLocks noChangeAspect="1"/>
            </p:cNvPicPr>
            <p:nvPr userDrawn="1"/>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53949" t="13545" r="22830" b="63901"/>
            <a:stretch/>
          </p:blipFill>
          <p:spPr>
            <a:xfrm>
              <a:off x="3492182" y="-7630"/>
              <a:ext cx="5295805" cy="5158759"/>
            </a:xfrm>
            <a:prstGeom prst="rect">
              <a:avLst/>
            </a:prstGeom>
          </p:spPr>
        </p:pic>
      </p:grpSp>
      <p:sp>
        <p:nvSpPr>
          <p:cNvPr id="22" name="Title Placeholder 1">
            <a:extLst>
              <a:ext uri="{FF2B5EF4-FFF2-40B4-BE49-F238E27FC236}">
                <a16:creationId xmlns:a16="http://schemas.microsoft.com/office/drawing/2014/main" id="{17DFCF98-3AF2-9734-3C90-CBCDF900B4CF}"/>
              </a:ext>
            </a:extLst>
          </p:cNvPr>
          <p:cNvSpPr txBox="1">
            <a:spLocks/>
          </p:cNvSpPr>
          <p:nvPr userDrawn="1"/>
        </p:nvSpPr>
        <p:spPr>
          <a:xfrm>
            <a:off x="571500" y="2962247"/>
            <a:ext cx="4184650" cy="1449082"/>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mj-lt"/>
                <a:ea typeface="+mj-ea"/>
                <a:cs typeface="+mj-cs"/>
              </a:defRPr>
            </a:lvl1pPr>
          </a:lstStyle>
          <a:p>
            <a:endParaRPr lang="en-GB" sz="3200" b="1">
              <a:solidFill>
                <a:schemeClr val="bg1"/>
              </a:solidFill>
              <a:highlight>
                <a:srgbClr val="14B1E7"/>
              </a:highlight>
              <a:latin typeface="IBM Plex Sans Condensed "/>
            </a:endParaRPr>
          </a:p>
        </p:txBody>
      </p:sp>
      <p:sp>
        <p:nvSpPr>
          <p:cNvPr id="24" name="CuadroTexto 8">
            <a:extLst>
              <a:ext uri="{FF2B5EF4-FFF2-40B4-BE49-F238E27FC236}">
                <a16:creationId xmlns:a16="http://schemas.microsoft.com/office/drawing/2014/main" id="{87DA8669-FF8C-FD5B-0C34-D985F6A61831}"/>
              </a:ext>
            </a:extLst>
          </p:cNvPr>
          <p:cNvSpPr txBox="1"/>
          <p:nvPr userDrawn="1"/>
        </p:nvSpPr>
        <p:spPr>
          <a:xfrm>
            <a:off x="951256" y="4597580"/>
            <a:ext cx="7691625" cy="445507"/>
          </a:xfrm>
          <a:prstGeom prst="rect">
            <a:avLst/>
          </a:prstGeom>
          <a:noFill/>
          <a:effectLst>
            <a:softEdge rad="38100"/>
          </a:effectLst>
        </p:spPr>
        <p:txBody>
          <a:bodyPr wrap="square" rtlCol="0">
            <a:spAutoFit/>
          </a:bodyPr>
          <a:lstStyle/>
          <a:p>
            <a:pPr algn="just">
              <a:lnSpc>
                <a:spcPct val="90000"/>
              </a:lnSpc>
              <a:spcBef>
                <a:spcPct val="0"/>
              </a:spcBef>
            </a:pPr>
            <a:r>
              <a:rPr lang="en-GB" sz="850">
                <a:solidFill>
                  <a:schemeClr val="bg1"/>
                </a:solidFill>
                <a:latin typeface="IBM Plex Sans Condensed "/>
              </a:rPr>
              <a:t>This project has received funding from the European Union’s Horizon Europe Research and Innovation programme under Grant Agreement No 101060423. The information and views set out in this deliverable are those of the author(s) and do not necessarily reflect the official opinion of the European Union. Neither the European Union institutions and bodies nor any person acting on their behalf may be held responsible for the use which may be made of the information contained therein.</a:t>
            </a:r>
          </a:p>
        </p:txBody>
      </p:sp>
      <p:sp>
        <p:nvSpPr>
          <p:cNvPr id="26" name="Textplatzhalter 4">
            <a:extLst>
              <a:ext uri="{FF2B5EF4-FFF2-40B4-BE49-F238E27FC236}">
                <a16:creationId xmlns:a16="http://schemas.microsoft.com/office/drawing/2014/main" id="{6A1B6847-FCDF-3BDF-732E-2D2F73BFBB00}"/>
              </a:ext>
            </a:extLst>
          </p:cNvPr>
          <p:cNvSpPr>
            <a:spLocks noGrp="1"/>
          </p:cNvSpPr>
          <p:nvPr>
            <p:ph type="body" sz="quarter" idx="10"/>
          </p:nvPr>
        </p:nvSpPr>
        <p:spPr>
          <a:xfrm>
            <a:off x="591321" y="1655907"/>
            <a:ext cx="4094979" cy="1449081"/>
          </a:xfrm>
        </p:spPr>
        <p:txBody>
          <a:bodyPr>
            <a:noAutofit/>
          </a:bodyPr>
          <a:lstStyle>
            <a:lvl1pPr marL="0" indent="0">
              <a:buFontTx/>
              <a:buNone/>
              <a:defRPr lang="en-GB" sz="4200" b="1" i="1" kern="1200" dirty="0">
                <a:solidFill>
                  <a:schemeClr val="bg1"/>
                </a:solidFill>
                <a:latin typeface="IBM Plex Sans Condensed "/>
                <a:ea typeface="+mj-ea"/>
                <a:cs typeface="+mj-cs"/>
              </a:defRPr>
            </a:lvl1pPr>
          </a:lstStyle>
          <a:p>
            <a:pPr lvl="0"/>
            <a:endParaRPr lang="en-GB"/>
          </a:p>
        </p:txBody>
      </p:sp>
      <p:sp>
        <p:nvSpPr>
          <p:cNvPr id="27" name="Textplatzhalter 4">
            <a:extLst>
              <a:ext uri="{FF2B5EF4-FFF2-40B4-BE49-F238E27FC236}">
                <a16:creationId xmlns:a16="http://schemas.microsoft.com/office/drawing/2014/main" id="{E7443062-29A0-BFFB-EAD0-6D2D75CF774A}"/>
              </a:ext>
            </a:extLst>
          </p:cNvPr>
          <p:cNvSpPr>
            <a:spLocks noGrp="1"/>
          </p:cNvSpPr>
          <p:nvPr>
            <p:ph type="body" sz="quarter" idx="11"/>
          </p:nvPr>
        </p:nvSpPr>
        <p:spPr>
          <a:xfrm>
            <a:off x="591321" y="3396941"/>
            <a:ext cx="3495678" cy="445507"/>
          </a:xfrm>
          <a:solidFill>
            <a:schemeClr val="bg1"/>
          </a:solidFill>
          <a:ln>
            <a:noFill/>
          </a:ln>
        </p:spPr>
        <p:txBody>
          <a:bodyPr>
            <a:noAutofit/>
          </a:bodyPr>
          <a:lstStyle>
            <a:lvl1pPr marL="0" indent="0">
              <a:buFontTx/>
              <a:buNone/>
              <a:defRPr lang="en-GB" sz="2800" b="1" i="1" kern="1200" dirty="0">
                <a:solidFill>
                  <a:schemeClr val="tx1"/>
                </a:solidFill>
                <a:latin typeface="IBM Plex Sans Condensed "/>
                <a:ea typeface="+mj-ea"/>
                <a:cs typeface="+mj-cs"/>
              </a:defRPr>
            </a:lvl1pPr>
          </a:lstStyle>
          <a:p>
            <a:pPr lvl="0"/>
            <a:endParaRPr lang="en-GB"/>
          </a:p>
        </p:txBody>
      </p:sp>
      <p:pic>
        <p:nvPicPr>
          <p:cNvPr id="3" name="Picture 2" descr="A blue flag with yellow stars&#10;&#10;Description automatically generated">
            <a:extLst>
              <a:ext uri="{FF2B5EF4-FFF2-40B4-BE49-F238E27FC236}">
                <a16:creationId xmlns:a16="http://schemas.microsoft.com/office/drawing/2014/main" id="{61429FBA-748C-311F-7BD1-731EEC451A3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96266" y="4556326"/>
            <a:ext cx="520568" cy="528013"/>
          </a:xfrm>
          <a:prstGeom prst="rect">
            <a:avLst/>
          </a:prstGeom>
        </p:spPr>
      </p:pic>
    </p:spTree>
    <p:extLst>
      <p:ext uri="{BB962C8B-B14F-4D97-AF65-F5344CB8AC3E}">
        <p14:creationId xmlns:p14="http://schemas.microsoft.com/office/powerpoint/2010/main" val="136261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53BCB02-E85F-A815-F1F3-30EB005000A8}"/>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90000"/>
                    </a14:imgEffect>
                    <a14:imgEffect>
                      <a14:brightnessContrast bright="10000" contrast="-10000"/>
                    </a14:imgEffect>
                  </a14:imgLayer>
                </a14:imgProps>
              </a:ext>
              <a:ext uri="{28A0092B-C50C-407E-A947-70E740481C1C}">
                <a14:useLocalDpi xmlns:a14="http://schemas.microsoft.com/office/drawing/2010/main"/>
              </a:ext>
            </a:extLst>
          </a:blip>
          <a:srcRect/>
          <a:stretch/>
        </p:blipFill>
        <p:spPr>
          <a:xfrm>
            <a:off x="630" y="0"/>
            <a:ext cx="9152000" cy="5148000"/>
          </a:xfrm>
          <a:prstGeom prst="rect">
            <a:avLst/>
          </a:prstGeom>
        </p:spPr>
      </p:pic>
      <p:sp>
        <p:nvSpPr>
          <p:cNvPr id="22" name="Title Placeholder 1">
            <a:extLst>
              <a:ext uri="{FF2B5EF4-FFF2-40B4-BE49-F238E27FC236}">
                <a16:creationId xmlns:a16="http://schemas.microsoft.com/office/drawing/2014/main" id="{17DFCF98-3AF2-9734-3C90-CBCDF900B4CF}"/>
              </a:ext>
            </a:extLst>
          </p:cNvPr>
          <p:cNvSpPr txBox="1">
            <a:spLocks/>
          </p:cNvSpPr>
          <p:nvPr userDrawn="1"/>
        </p:nvSpPr>
        <p:spPr>
          <a:xfrm>
            <a:off x="571500" y="2962247"/>
            <a:ext cx="4184650" cy="1449082"/>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mj-lt"/>
                <a:ea typeface="+mj-ea"/>
                <a:cs typeface="+mj-cs"/>
              </a:defRPr>
            </a:lvl1pPr>
          </a:lstStyle>
          <a:p>
            <a:endParaRPr lang="en-GB" sz="3200" b="1">
              <a:solidFill>
                <a:schemeClr val="bg1"/>
              </a:solidFill>
              <a:highlight>
                <a:srgbClr val="14B1E7"/>
              </a:highlight>
              <a:latin typeface="IBM Plex Sans Condensed "/>
            </a:endParaRPr>
          </a:p>
        </p:txBody>
      </p:sp>
      <p:sp>
        <p:nvSpPr>
          <p:cNvPr id="2" name="Rechteck: obere Ecken abgerundet 1">
            <a:extLst>
              <a:ext uri="{FF2B5EF4-FFF2-40B4-BE49-F238E27FC236}">
                <a16:creationId xmlns:a16="http://schemas.microsoft.com/office/drawing/2014/main" id="{F3813856-403A-A895-69E8-5F6003C09629}"/>
              </a:ext>
            </a:extLst>
          </p:cNvPr>
          <p:cNvSpPr/>
          <p:nvPr userDrawn="1"/>
        </p:nvSpPr>
        <p:spPr>
          <a:xfrm>
            <a:off x="6272211" y="4021438"/>
            <a:ext cx="2081212" cy="1122062"/>
          </a:xfrm>
          <a:prstGeom prst="round2SameRect">
            <a:avLst/>
          </a:prstGeom>
          <a:blipFill dpi="0"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fik 7">
            <a:extLst>
              <a:ext uri="{FF2B5EF4-FFF2-40B4-BE49-F238E27FC236}">
                <a16:creationId xmlns:a16="http://schemas.microsoft.com/office/drawing/2014/main" id="{BC54ECE1-5478-15D9-E5E5-3FE49474276C}"/>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272211" y="4021438"/>
            <a:ext cx="1966913" cy="779782"/>
          </a:xfrm>
          <a:prstGeom prst="rect">
            <a:avLst/>
          </a:prstGeom>
        </p:spPr>
      </p:pic>
      <p:sp>
        <p:nvSpPr>
          <p:cNvPr id="11" name="CuadroTexto 8">
            <a:extLst>
              <a:ext uri="{FF2B5EF4-FFF2-40B4-BE49-F238E27FC236}">
                <a16:creationId xmlns:a16="http://schemas.microsoft.com/office/drawing/2014/main" id="{F40A4D8E-C21E-E7E9-E4C9-641A07E5B3E4}"/>
              </a:ext>
            </a:extLst>
          </p:cNvPr>
          <p:cNvSpPr txBox="1"/>
          <p:nvPr userDrawn="1"/>
        </p:nvSpPr>
        <p:spPr>
          <a:xfrm>
            <a:off x="1183771" y="4478054"/>
            <a:ext cx="4469314" cy="646331"/>
          </a:xfrm>
          <a:prstGeom prst="rect">
            <a:avLst/>
          </a:prstGeom>
          <a:noFill/>
          <a:effectLst>
            <a:softEdge rad="38100"/>
          </a:effectLst>
        </p:spPr>
        <p:txBody>
          <a:bodyPr wrap="square" rtlCol="0">
            <a:spAutoFit/>
          </a:bodyPr>
          <a:lstStyle/>
          <a:p>
            <a:pPr algn="just">
              <a:lnSpc>
                <a:spcPct val="90000"/>
              </a:lnSpc>
              <a:spcBef>
                <a:spcPct val="0"/>
              </a:spcBef>
            </a:pPr>
            <a:r>
              <a:rPr lang="en-GB" sz="800">
                <a:solidFill>
                  <a:schemeClr val="bg1"/>
                </a:solidFill>
                <a:latin typeface="IBM Plex Sans Condensed "/>
              </a:rPr>
              <a:t>This project has received funding from the European Union’s Horizon Europe Research and Innovation programme under Grant Agreement No 101060423. The information and views set out in this deliverable are those of the author(s) and do not necessarily reflect the official opinion of the European Union. Neither the European Union institutions and bodies nor any person acting on their behalf may be held responsible for the use which may be made of the information contained therein.</a:t>
            </a:r>
          </a:p>
        </p:txBody>
      </p:sp>
      <p:sp>
        <p:nvSpPr>
          <p:cNvPr id="16" name="Textplatzhalter 4">
            <a:extLst>
              <a:ext uri="{FF2B5EF4-FFF2-40B4-BE49-F238E27FC236}">
                <a16:creationId xmlns:a16="http://schemas.microsoft.com/office/drawing/2014/main" id="{5AEFEB72-0B0C-524C-F332-4765BE1A1CC3}"/>
              </a:ext>
            </a:extLst>
          </p:cNvPr>
          <p:cNvSpPr>
            <a:spLocks noGrp="1"/>
          </p:cNvSpPr>
          <p:nvPr>
            <p:ph type="body" sz="quarter" idx="10"/>
          </p:nvPr>
        </p:nvSpPr>
        <p:spPr>
          <a:xfrm>
            <a:off x="893737" y="1484633"/>
            <a:ext cx="7202511" cy="756102"/>
          </a:xfrm>
          <a:blipFill dpi="0" rotWithShape="1">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a:blipFill>
        </p:spPr>
        <p:txBody>
          <a:bodyPr anchor="ctr">
            <a:noAutofit/>
          </a:bodyPr>
          <a:lstStyle>
            <a:lvl1pPr marL="0" indent="0" algn="ctr">
              <a:buFontTx/>
              <a:buNone/>
              <a:defRPr lang="en-GB" sz="4200" b="1" i="1" kern="1200" dirty="0">
                <a:solidFill>
                  <a:schemeClr val="bg1"/>
                </a:solidFill>
                <a:latin typeface="IBM Plex Sans Condensed "/>
                <a:ea typeface="+mj-ea"/>
                <a:cs typeface="+mj-cs"/>
              </a:defRPr>
            </a:lvl1pPr>
          </a:lstStyle>
          <a:p>
            <a:pPr lvl="0"/>
            <a:endParaRPr lang="en-GB"/>
          </a:p>
        </p:txBody>
      </p:sp>
      <p:sp>
        <p:nvSpPr>
          <p:cNvPr id="17" name="Textplatzhalter 4">
            <a:extLst>
              <a:ext uri="{FF2B5EF4-FFF2-40B4-BE49-F238E27FC236}">
                <a16:creationId xmlns:a16="http://schemas.microsoft.com/office/drawing/2014/main" id="{33EA7839-3399-0BAF-5E5F-68413E473ED9}"/>
              </a:ext>
            </a:extLst>
          </p:cNvPr>
          <p:cNvSpPr>
            <a:spLocks noGrp="1"/>
          </p:cNvSpPr>
          <p:nvPr>
            <p:ph type="body" sz="quarter" idx="11"/>
          </p:nvPr>
        </p:nvSpPr>
        <p:spPr>
          <a:xfrm>
            <a:off x="893737" y="3197355"/>
            <a:ext cx="4759348" cy="528013"/>
          </a:xfrm>
          <a:blipFill dpi="0"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a:blipFill>
        </p:spPr>
        <p:txBody>
          <a:bodyPr anchor="ctr">
            <a:noAutofit/>
          </a:bodyPr>
          <a:lstStyle>
            <a:lvl1pPr marL="0" indent="0" algn="ctr">
              <a:buFontTx/>
              <a:buNone/>
              <a:defRPr lang="en-GB" sz="2800" b="1" i="1" kern="1200" dirty="0">
                <a:solidFill>
                  <a:schemeClr val="bg1"/>
                </a:solidFill>
                <a:latin typeface="IBM Plex Sans Condensed "/>
                <a:ea typeface="+mj-ea"/>
                <a:cs typeface="+mj-cs"/>
              </a:defRPr>
            </a:lvl1pPr>
          </a:lstStyle>
          <a:p>
            <a:pPr lvl="0"/>
            <a:endParaRPr lang="en-GB"/>
          </a:p>
        </p:txBody>
      </p:sp>
      <p:pic>
        <p:nvPicPr>
          <p:cNvPr id="3" name="Picture 2" descr="A black flag with white stars&#10;&#10;Description automatically generated">
            <a:extLst>
              <a:ext uri="{FF2B5EF4-FFF2-40B4-BE49-F238E27FC236}">
                <a16:creationId xmlns:a16="http://schemas.microsoft.com/office/drawing/2014/main" id="{185E106D-0DE3-1D62-2EE5-A2E15DEE6B30}"/>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415287" y="4478054"/>
            <a:ext cx="618992" cy="627155"/>
          </a:xfrm>
          <a:prstGeom prst="rect">
            <a:avLst/>
          </a:prstGeom>
        </p:spPr>
      </p:pic>
    </p:spTree>
    <p:extLst>
      <p:ext uri="{BB962C8B-B14F-4D97-AF65-F5344CB8AC3E}">
        <p14:creationId xmlns:p14="http://schemas.microsoft.com/office/powerpoint/2010/main" val="2613113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9" y="1769002"/>
            <a:ext cx="3858639" cy="2644299"/>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
        <p:nvSpPr>
          <p:cNvPr id="5" name="Textplatzhalter 4">
            <a:extLst>
              <a:ext uri="{FF2B5EF4-FFF2-40B4-BE49-F238E27FC236}">
                <a16:creationId xmlns:a16="http://schemas.microsoft.com/office/drawing/2014/main" id="{78C5B1C9-BC0D-1203-128C-FF318533135C}"/>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
        <p:nvSpPr>
          <p:cNvPr id="2" name="Content Placeholder 2">
            <a:extLst>
              <a:ext uri="{FF2B5EF4-FFF2-40B4-BE49-F238E27FC236}">
                <a16:creationId xmlns:a16="http://schemas.microsoft.com/office/drawing/2014/main" id="{02DC1520-B6B1-D408-AE78-093B0A036271}"/>
              </a:ext>
            </a:extLst>
          </p:cNvPr>
          <p:cNvSpPr>
            <a:spLocks noGrp="1"/>
          </p:cNvSpPr>
          <p:nvPr>
            <p:ph idx="12"/>
          </p:nvPr>
        </p:nvSpPr>
        <p:spPr>
          <a:xfrm>
            <a:off x="628650" y="1769003"/>
            <a:ext cx="3421915" cy="2644297"/>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2332895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7731" y="1769003"/>
            <a:ext cx="6422908" cy="2068398"/>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
        <p:nvSpPr>
          <p:cNvPr id="5" name="Textplatzhalter 4">
            <a:extLst>
              <a:ext uri="{FF2B5EF4-FFF2-40B4-BE49-F238E27FC236}">
                <a16:creationId xmlns:a16="http://schemas.microsoft.com/office/drawing/2014/main" id="{F5B3851C-5500-D01A-B564-2C0414D8CAB4}"/>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
        <p:nvSpPr>
          <p:cNvPr id="14" name="Textplatzhalter 4">
            <a:extLst>
              <a:ext uri="{FF2B5EF4-FFF2-40B4-BE49-F238E27FC236}">
                <a16:creationId xmlns:a16="http://schemas.microsoft.com/office/drawing/2014/main" id="{85699744-45A3-5F7F-F2BC-BFC5A1A78E5E}"/>
              </a:ext>
            </a:extLst>
          </p:cNvPr>
          <p:cNvSpPr>
            <a:spLocks noGrp="1"/>
          </p:cNvSpPr>
          <p:nvPr>
            <p:ph type="body" sz="quarter" idx="11"/>
          </p:nvPr>
        </p:nvSpPr>
        <p:spPr>
          <a:xfrm>
            <a:off x="3759538" y="4043184"/>
            <a:ext cx="4671101" cy="577984"/>
          </a:xfrm>
          <a:prstGeom prst="roundRect">
            <a:avLst>
              <a:gd name="adj" fmla="val 36443"/>
            </a:avLst>
          </a:prstGeom>
          <a:ln>
            <a:solidFill>
              <a:schemeClr val="tx1"/>
            </a:solidFill>
          </a:ln>
        </p:spPr>
        <p:txBody>
          <a:bodyPr>
            <a:normAutofit/>
          </a:bodyPr>
          <a:lstStyle>
            <a:lvl1pPr marL="0" indent="0">
              <a:buFontTx/>
              <a:buNone/>
              <a:defRPr sz="2500">
                <a:solidFill>
                  <a:schemeClr val="tx1"/>
                </a:solidFill>
              </a:defRPr>
            </a:lvl1pPr>
          </a:lstStyle>
          <a:p>
            <a:pPr lvl="0"/>
            <a:endParaRPr lang="en-GB"/>
          </a:p>
        </p:txBody>
      </p:sp>
      <p:sp>
        <p:nvSpPr>
          <p:cNvPr id="4" name="Picture Placeholder 3">
            <a:extLst>
              <a:ext uri="{FF2B5EF4-FFF2-40B4-BE49-F238E27FC236}">
                <a16:creationId xmlns:a16="http://schemas.microsoft.com/office/drawing/2014/main" id="{4A9E3B9D-4836-F7A4-AE38-30C2DD944FC9}"/>
              </a:ext>
            </a:extLst>
          </p:cNvPr>
          <p:cNvSpPr>
            <a:spLocks noGrp="1"/>
          </p:cNvSpPr>
          <p:nvPr>
            <p:ph type="pic" sz="quarter" idx="12"/>
          </p:nvPr>
        </p:nvSpPr>
        <p:spPr>
          <a:xfrm>
            <a:off x="513878" y="1769003"/>
            <a:ext cx="1396908" cy="1692275"/>
          </a:xfrm>
        </p:spPr>
        <p:txBody>
          <a:bodyPr/>
          <a:lstStyle/>
          <a:p>
            <a:endParaRPr lang="en-AT"/>
          </a:p>
        </p:txBody>
      </p:sp>
    </p:spTree>
    <p:extLst>
      <p:ext uri="{BB962C8B-B14F-4D97-AF65-F5344CB8AC3E}">
        <p14:creationId xmlns:p14="http://schemas.microsoft.com/office/powerpoint/2010/main" val="2722253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769002"/>
            <a:ext cx="7801989" cy="2899027"/>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
        <p:nvSpPr>
          <p:cNvPr id="5" name="Textplatzhalter 4">
            <a:extLst>
              <a:ext uri="{FF2B5EF4-FFF2-40B4-BE49-F238E27FC236}">
                <a16:creationId xmlns:a16="http://schemas.microsoft.com/office/drawing/2014/main" id="{F5B3851C-5500-D01A-B564-2C0414D8CAB4}"/>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Tree>
    <p:extLst>
      <p:ext uri="{BB962C8B-B14F-4D97-AF65-F5344CB8AC3E}">
        <p14:creationId xmlns:p14="http://schemas.microsoft.com/office/powerpoint/2010/main" val="189493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310324"/>
            <a:ext cx="7797433" cy="2461575"/>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
        <p:nvSpPr>
          <p:cNvPr id="7" name="Textplatzhalter 4">
            <a:extLst>
              <a:ext uri="{FF2B5EF4-FFF2-40B4-BE49-F238E27FC236}">
                <a16:creationId xmlns:a16="http://schemas.microsoft.com/office/drawing/2014/main" id="{5D3FFFAB-5307-4213-08B5-5741EE5715A3}"/>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Tree>
    <p:extLst>
      <p:ext uri="{BB962C8B-B14F-4D97-AF65-F5344CB8AC3E}">
        <p14:creationId xmlns:p14="http://schemas.microsoft.com/office/powerpoint/2010/main" val="2453290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platzhalter 4">
            <a:extLst>
              <a:ext uri="{FF2B5EF4-FFF2-40B4-BE49-F238E27FC236}">
                <a16:creationId xmlns:a16="http://schemas.microsoft.com/office/drawing/2014/main" id="{DE634E1F-5349-5CCF-41ED-539F09779EB5}"/>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Tree>
    <p:extLst>
      <p:ext uri="{BB962C8B-B14F-4D97-AF65-F5344CB8AC3E}">
        <p14:creationId xmlns:p14="http://schemas.microsoft.com/office/powerpoint/2010/main" val="3107838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05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53BCB02-E85F-A815-F1F3-30EB005000A8}"/>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saturation sat="90000"/>
                    </a14:imgEffect>
                    <a14:imgEffect>
                      <a14:brightnessContrast bright="-10000" contrast="10000"/>
                    </a14:imgEffect>
                  </a14:imgLayer>
                </a14:imgProps>
              </a:ext>
              <a:ext uri="{28A0092B-C50C-407E-A947-70E740481C1C}">
                <a14:useLocalDpi xmlns:a14="http://schemas.microsoft.com/office/drawing/2010/main"/>
              </a:ext>
            </a:extLst>
          </a:blip>
          <a:srcRect/>
          <a:stretch/>
        </p:blipFill>
        <p:spPr>
          <a:xfrm>
            <a:off x="0" y="0"/>
            <a:ext cx="9152000" cy="5148000"/>
          </a:xfrm>
          <a:prstGeom prst="rect">
            <a:avLst/>
          </a:prstGeom>
        </p:spPr>
      </p:pic>
      <p:sp>
        <p:nvSpPr>
          <p:cNvPr id="22" name="Title Placeholder 1">
            <a:extLst>
              <a:ext uri="{FF2B5EF4-FFF2-40B4-BE49-F238E27FC236}">
                <a16:creationId xmlns:a16="http://schemas.microsoft.com/office/drawing/2014/main" id="{17DFCF98-3AF2-9734-3C90-CBCDF900B4CF}"/>
              </a:ext>
            </a:extLst>
          </p:cNvPr>
          <p:cNvSpPr txBox="1">
            <a:spLocks/>
          </p:cNvSpPr>
          <p:nvPr userDrawn="1"/>
        </p:nvSpPr>
        <p:spPr>
          <a:xfrm>
            <a:off x="571500" y="2962247"/>
            <a:ext cx="4184650" cy="1449082"/>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mj-lt"/>
                <a:ea typeface="+mj-ea"/>
                <a:cs typeface="+mj-cs"/>
              </a:defRPr>
            </a:lvl1pPr>
          </a:lstStyle>
          <a:p>
            <a:endParaRPr lang="en-GB" sz="3200" b="1">
              <a:solidFill>
                <a:schemeClr val="bg1"/>
              </a:solidFill>
              <a:highlight>
                <a:srgbClr val="14B1E7"/>
              </a:highlight>
              <a:latin typeface="IBM Plex Sans Condensed "/>
            </a:endParaRPr>
          </a:p>
        </p:txBody>
      </p:sp>
      <p:sp>
        <p:nvSpPr>
          <p:cNvPr id="2" name="Rechteck: obere Ecken abgerundet 1">
            <a:extLst>
              <a:ext uri="{FF2B5EF4-FFF2-40B4-BE49-F238E27FC236}">
                <a16:creationId xmlns:a16="http://schemas.microsoft.com/office/drawing/2014/main" id="{F3813856-403A-A895-69E8-5F6003C09629}"/>
              </a:ext>
            </a:extLst>
          </p:cNvPr>
          <p:cNvSpPr/>
          <p:nvPr userDrawn="1"/>
        </p:nvSpPr>
        <p:spPr>
          <a:xfrm>
            <a:off x="6272211" y="4021438"/>
            <a:ext cx="2081212" cy="1122062"/>
          </a:xfrm>
          <a:prstGeom prst="round2SameRect">
            <a:avLst/>
          </a:prstGeom>
          <a:blipFill dpi="0"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fik 7">
            <a:extLst>
              <a:ext uri="{FF2B5EF4-FFF2-40B4-BE49-F238E27FC236}">
                <a16:creationId xmlns:a16="http://schemas.microsoft.com/office/drawing/2014/main" id="{BC54ECE1-5478-15D9-E5E5-3FE49474276C}"/>
              </a:ext>
            </a:extLst>
          </p:cNvPr>
          <p:cNvPicPr>
            <a:picLocks noChangeAspect="1"/>
          </p:cNvPicPr>
          <p:nvPr userDrawn="1"/>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272211" y="4021438"/>
            <a:ext cx="1966913" cy="779782"/>
          </a:xfrm>
          <a:prstGeom prst="rect">
            <a:avLst/>
          </a:prstGeom>
        </p:spPr>
      </p:pic>
      <p:sp>
        <p:nvSpPr>
          <p:cNvPr id="16" name="Textplatzhalter 4">
            <a:extLst>
              <a:ext uri="{FF2B5EF4-FFF2-40B4-BE49-F238E27FC236}">
                <a16:creationId xmlns:a16="http://schemas.microsoft.com/office/drawing/2014/main" id="{5AEFEB72-0B0C-524C-F332-4765BE1A1CC3}"/>
              </a:ext>
            </a:extLst>
          </p:cNvPr>
          <p:cNvSpPr>
            <a:spLocks noGrp="1"/>
          </p:cNvSpPr>
          <p:nvPr>
            <p:ph type="body" sz="quarter" idx="10"/>
          </p:nvPr>
        </p:nvSpPr>
        <p:spPr>
          <a:xfrm>
            <a:off x="569888" y="1558474"/>
            <a:ext cx="7202511" cy="756102"/>
          </a:xfrm>
          <a:blipFill dpi="0" rotWithShape="1">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a:blipFill>
        </p:spPr>
        <p:txBody>
          <a:bodyPr anchor="ctr">
            <a:noAutofit/>
          </a:bodyPr>
          <a:lstStyle>
            <a:lvl1pPr marL="0" indent="0" algn="ctr">
              <a:buFontTx/>
              <a:buNone/>
              <a:defRPr lang="en-GB" sz="4200" b="1" i="1" kern="1200" dirty="0">
                <a:solidFill>
                  <a:schemeClr val="bg1"/>
                </a:solidFill>
                <a:latin typeface="IBM Plex Sans Condensed "/>
                <a:ea typeface="+mj-ea"/>
                <a:cs typeface="+mj-cs"/>
              </a:defRPr>
            </a:lvl1pPr>
          </a:lstStyle>
          <a:p>
            <a:pPr lvl="0"/>
            <a:endParaRPr lang="en-GB"/>
          </a:p>
        </p:txBody>
      </p:sp>
      <p:sp>
        <p:nvSpPr>
          <p:cNvPr id="17" name="Textplatzhalter 4">
            <a:extLst>
              <a:ext uri="{FF2B5EF4-FFF2-40B4-BE49-F238E27FC236}">
                <a16:creationId xmlns:a16="http://schemas.microsoft.com/office/drawing/2014/main" id="{33EA7839-3399-0BAF-5E5F-68413E473ED9}"/>
              </a:ext>
            </a:extLst>
          </p:cNvPr>
          <p:cNvSpPr>
            <a:spLocks noGrp="1"/>
          </p:cNvSpPr>
          <p:nvPr>
            <p:ph type="body" sz="quarter" idx="11"/>
          </p:nvPr>
        </p:nvSpPr>
        <p:spPr>
          <a:xfrm>
            <a:off x="569888" y="2962247"/>
            <a:ext cx="4759348" cy="528013"/>
          </a:xfrm>
          <a:blipFill dpi="0"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a:blipFill>
        </p:spPr>
        <p:txBody>
          <a:bodyPr anchor="ctr">
            <a:noAutofit/>
          </a:bodyPr>
          <a:lstStyle>
            <a:lvl1pPr marL="0" indent="0" algn="ctr">
              <a:buFontTx/>
              <a:buNone/>
              <a:defRPr lang="en-GB" sz="2800" b="1" i="1" kern="1200" dirty="0">
                <a:solidFill>
                  <a:schemeClr val="bg1"/>
                </a:solidFill>
                <a:latin typeface="IBM Plex Sans Condensed "/>
                <a:ea typeface="+mj-ea"/>
                <a:cs typeface="+mj-cs"/>
              </a:defRPr>
            </a:lvl1pPr>
          </a:lstStyle>
          <a:p>
            <a:pPr lvl="0"/>
            <a:endParaRPr lang="en-GB"/>
          </a:p>
        </p:txBody>
      </p:sp>
      <p:pic>
        <p:nvPicPr>
          <p:cNvPr id="3" name="Picture 2" descr="A blue flag with yellow stars&#10;&#10;Description automatically generated">
            <a:extLst>
              <a:ext uri="{FF2B5EF4-FFF2-40B4-BE49-F238E27FC236}">
                <a16:creationId xmlns:a16="http://schemas.microsoft.com/office/drawing/2014/main" id="{B630B7EC-A3F7-DBF1-04E6-DBE0226BDDDF}"/>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85194" y="4512557"/>
            <a:ext cx="520568" cy="528013"/>
          </a:xfrm>
          <a:prstGeom prst="rect">
            <a:avLst/>
          </a:prstGeom>
        </p:spPr>
      </p:pic>
      <p:sp>
        <p:nvSpPr>
          <p:cNvPr id="4" name="Textplatzhalter 4">
            <a:extLst>
              <a:ext uri="{FF2B5EF4-FFF2-40B4-BE49-F238E27FC236}">
                <a16:creationId xmlns:a16="http://schemas.microsoft.com/office/drawing/2014/main" id="{1A5734F0-291A-8ECE-6EBA-A316647BE34A}"/>
              </a:ext>
            </a:extLst>
          </p:cNvPr>
          <p:cNvSpPr>
            <a:spLocks noGrp="1"/>
          </p:cNvSpPr>
          <p:nvPr>
            <p:ph type="body" sz="quarter" idx="12" hasCustomPrompt="1"/>
          </p:nvPr>
        </p:nvSpPr>
        <p:spPr>
          <a:xfrm>
            <a:off x="1157252" y="4574454"/>
            <a:ext cx="4759348" cy="393220"/>
          </a:xfrm>
          <a:blipFill dpi="0"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a:fillRect/>
            </a:stretch>
          </a:blipFill>
        </p:spPr>
        <p:txBody>
          <a:bodyPr anchor="ctr">
            <a:noAutofit/>
          </a:bodyPr>
          <a:lstStyle>
            <a:lvl1pPr marL="0" indent="0" algn="l">
              <a:buFontTx/>
              <a:buNone/>
              <a:defRPr lang="en-GB" sz="600" b="0" i="0" kern="1200" dirty="0">
                <a:solidFill>
                  <a:schemeClr val="bg1"/>
                </a:solidFill>
                <a:latin typeface="IBM Plex Sans Condensed "/>
                <a:ea typeface="+mj-ea"/>
                <a:cs typeface="+mj-cs"/>
              </a:defRPr>
            </a:lvl1pPr>
          </a:lstStyle>
          <a:p>
            <a:pPr lvl="0"/>
            <a:r>
              <a:rPr lang="en-US"/>
              <a:t>This project has received funding from the European Union’s Horizon Europe Research and Innovation </a:t>
            </a:r>
            <a:r>
              <a:rPr lang="en-US" err="1"/>
              <a:t>programme</a:t>
            </a:r>
            <a:r>
              <a:rPr lang="en-US"/>
              <a:t> under Grant Agreement No 101060423. The information and views set out in this deliverable are those of the author(s) and do not necessarily reflect the official opinion of the European Union. Neither the European Union institutions and bodies nor any person acting on their behalf may be held responsible for the use which may be made of the information contained therein.</a:t>
            </a:r>
          </a:p>
        </p:txBody>
      </p:sp>
    </p:spTree>
    <p:extLst>
      <p:ext uri="{BB962C8B-B14F-4D97-AF65-F5344CB8AC3E}">
        <p14:creationId xmlns:p14="http://schemas.microsoft.com/office/powerpoint/2010/main" val="4290673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heme" Target="../theme/theme2.xml"/><Relationship Id="rId4" Type="http://schemas.openxmlformats.org/officeDocument/2006/relationships/image" Target="../media/image2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8042" y="1348053"/>
            <a:ext cx="6369532" cy="2504100"/>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Date Placeholder 3">
            <a:extLst>
              <a:ext uri="{FF2B5EF4-FFF2-40B4-BE49-F238E27FC236}">
                <a16:creationId xmlns:a16="http://schemas.microsoft.com/office/drawing/2014/main" id="{432772A5-6C36-320E-0B31-B33EF68BF96E}"/>
              </a:ext>
            </a:extLst>
          </p:cNvPr>
          <p:cNvSpPr txBox="1">
            <a:spLocks/>
          </p:cNvSpPr>
          <p:nvPr userDrawn="1"/>
        </p:nvSpPr>
        <p:spPr>
          <a:xfrm>
            <a:off x="3318792" y="4785711"/>
            <a:ext cx="884242"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797EFF0-6B42-49C8-95A0-F4E001298EE7}" type="datetimeFigureOut">
              <a:rPr lang="en-ID" sz="1050" smtClean="0">
                <a:latin typeface="IBM Plex Sans Condensed "/>
              </a:rPr>
              <a:pPr/>
              <a:t>01/06/2025</a:t>
            </a:fld>
            <a:endParaRPr lang="en-ID" sz="1050">
              <a:latin typeface="IBM Plex Sans Condensed "/>
            </a:endParaRPr>
          </a:p>
        </p:txBody>
      </p:sp>
      <p:sp>
        <p:nvSpPr>
          <p:cNvPr id="10" name="Footer Placeholder 4">
            <a:extLst>
              <a:ext uri="{FF2B5EF4-FFF2-40B4-BE49-F238E27FC236}">
                <a16:creationId xmlns:a16="http://schemas.microsoft.com/office/drawing/2014/main" id="{388FC146-E688-0BC3-190A-DCE9C3BBDE2D}"/>
              </a:ext>
            </a:extLst>
          </p:cNvPr>
          <p:cNvSpPr txBox="1">
            <a:spLocks/>
          </p:cNvSpPr>
          <p:nvPr userDrawn="1"/>
        </p:nvSpPr>
        <p:spPr>
          <a:xfrm>
            <a:off x="4006218" y="4777978"/>
            <a:ext cx="1829446" cy="273844"/>
          </a:xfrm>
          <a:prstGeom prst="rect">
            <a:avLst/>
          </a:prstGeom>
        </p:spPr>
        <p:txBody>
          <a:bodyPr vert="horz" lIns="91440" tIns="45720" rIns="91440" bIns="45720" rtlCol="0" anchor="ctr"/>
          <a:lstStyle>
            <a:defPPr>
              <a:defRPr lang="en-US"/>
            </a:defPPr>
            <a:lvl1pPr marL="0" algn="ctr" defTabSz="457200" rtl="0" eaLnBrk="1" latinLnBrk="0" hangingPunct="1">
              <a:defRPr lang="de-DE" sz="900" kern="1200" dirty="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050">
                <a:latin typeface="IBM Plex Sans Condensed "/>
              </a:rPr>
              <a:t>|  Dissemination: Sensitive  |</a:t>
            </a:r>
          </a:p>
        </p:txBody>
      </p:sp>
      <p:sp>
        <p:nvSpPr>
          <p:cNvPr id="11" name="Slide Number Placeholder 5">
            <a:extLst>
              <a:ext uri="{FF2B5EF4-FFF2-40B4-BE49-F238E27FC236}">
                <a16:creationId xmlns:a16="http://schemas.microsoft.com/office/drawing/2014/main" id="{F58888D1-B808-DF58-C91F-9EC4FAE4B0EB}"/>
              </a:ext>
            </a:extLst>
          </p:cNvPr>
          <p:cNvSpPr txBox="1">
            <a:spLocks/>
          </p:cNvSpPr>
          <p:nvPr userDrawn="1"/>
        </p:nvSpPr>
        <p:spPr>
          <a:xfrm>
            <a:off x="5700408" y="4781845"/>
            <a:ext cx="448688"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AFBD0BA-735E-4570-BABA-7D04EDCB4E80}" type="slidenum">
              <a:rPr lang="en-ID" sz="1050" smtClean="0">
                <a:latin typeface="IBM Plex Sans Condensed "/>
              </a:rPr>
              <a:pPr/>
              <a:t>‹#›</a:t>
            </a:fld>
            <a:endParaRPr lang="en-ID" sz="1050">
              <a:latin typeface="IBM Plex Sans Condensed "/>
            </a:endParaRPr>
          </a:p>
        </p:txBody>
      </p:sp>
      <p:pic>
        <p:nvPicPr>
          <p:cNvPr id="6" name="Grafik 5" descr="Ein Bild, das Pfeil enthält.&#10;&#10;Automatisch generierte Beschreibung">
            <a:extLst>
              <a:ext uri="{FF2B5EF4-FFF2-40B4-BE49-F238E27FC236}">
                <a16:creationId xmlns:a16="http://schemas.microsoft.com/office/drawing/2014/main" id="{F4AB7370-678A-8F15-EEEC-9B796F8C22C4}"/>
              </a:ext>
            </a:extLst>
          </p:cNvPr>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7404100" y="236803"/>
            <a:ext cx="1111250" cy="1111250"/>
          </a:xfrm>
          <a:prstGeom prst="rect">
            <a:avLst/>
          </a:prstGeom>
        </p:spPr>
      </p:pic>
      <p:pic>
        <p:nvPicPr>
          <p:cNvPr id="2" name="Picture 1" descr="A black background with blue text&#10;&#10;Description automatically generated">
            <a:extLst>
              <a:ext uri="{FF2B5EF4-FFF2-40B4-BE49-F238E27FC236}">
                <a16:creationId xmlns:a16="http://schemas.microsoft.com/office/drawing/2014/main" id="{7CC7CB7C-036C-81F1-B2CA-8951AE40B0E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2266950" y="4785711"/>
            <a:ext cx="1111250" cy="247842"/>
          </a:xfrm>
          <a:prstGeom prst="rect">
            <a:avLst/>
          </a:prstGeom>
        </p:spPr>
      </p:pic>
    </p:spTree>
    <p:extLst>
      <p:ext uri="{BB962C8B-B14F-4D97-AF65-F5344CB8AC3E}">
        <p14:creationId xmlns:p14="http://schemas.microsoft.com/office/powerpoint/2010/main" val="2046465617"/>
      </p:ext>
    </p:extLst>
  </p:cSld>
  <p:clrMap bg1="lt1" tx1="dk1" bg2="lt2" tx2="dk2" accent1="accent1" accent2="accent2" accent3="accent3" accent4="accent4" accent5="accent5" accent6="accent6" hlink="hlink" folHlink="folHlink"/>
  <p:sldLayoutIdLst>
    <p:sldLayoutId id="2147483754" r:id="rId1"/>
    <p:sldLayoutId id="2147483750" r:id="rId2"/>
    <p:sldLayoutId id="2147483728" r:id="rId3"/>
    <p:sldLayoutId id="2147483681" r:id="rId4"/>
    <p:sldLayoutId id="2147483752" r:id="rId5"/>
    <p:sldLayoutId id="2147483755" r:id="rId6"/>
    <p:sldLayoutId id="2147483680" r:id="rId7"/>
    <p:sldLayoutId id="2147483753" r:id="rId8"/>
    <p:sldLayoutId id="2147483768" r:id="rId9"/>
    <p:sldLayoutId id="2147483748" r:id="rId10"/>
    <p:sldLayoutId id="2147483767" r:id="rId11"/>
  </p:sldLayoutIdLst>
  <p:txStyles>
    <p:title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IBM Plex Sans Condensed "/>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kern="1200">
          <a:solidFill>
            <a:schemeClr val="tx1"/>
          </a:solidFill>
          <a:latin typeface="IBM Plex Sans Condensed "/>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IBM Plex Sans Condensed "/>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IBM Plex Sans Condensed "/>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IBM Plex Sans Condensed "/>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IBM Plex Sans Condensed "/>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A close up of a logo&#10;&#10;Description generated with very high confidence">
            <a:extLst>
              <a:ext uri="{FF2B5EF4-FFF2-40B4-BE49-F238E27FC236}">
                <a16:creationId xmlns:a16="http://schemas.microsoft.com/office/drawing/2014/main" id="{A1E07DA8-F1F3-4A5A-BC63-BCDC6C459C20}"/>
              </a:ext>
            </a:extLst>
          </p:cNvPr>
          <p:cNvPicPr>
            <a:picLocks noChangeAspect="1"/>
          </p:cNvPicPr>
          <p:nvPr/>
        </p:nvPicPr>
        <p:blipFill>
          <a:blip r:embed="rId2"/>
          <a:stretch>
            <a:fillRect/>
          </a:stretch>
        </p:blipFill>
        <p:spPr>
          <a:xfrm>
            <a:off x="0" y="0"/>
            <a:ext cx="7717086" cy="5143500"/>
          </a:xfrm>
          <a:prstGeom prst="rect">
            <a:avLst/>
          </a:prstGeom>
        </p:spPr>
      </p:pic>
      <p:pic>
        <p:nvPicPr>
          <p:cNvPr id="15" name="Picture 14">
            <a:extLst>
              <a:ext uri="{FF2B5EF4-FFF2-40B4-BE49-F238E27FC236}">
                <a16:creationId xmlns:a16="http://schemas.microsoft.com/office/drawing/2014/main" id="{B120ED6A-9B85-4407-9D45-1136FF687F8B}"/>
              </a:ext>
            </a:extLst>
          </p:cNvPr>
          <p:cNvPicPr>
            <a:picLocks noChangeAspect="1"/>
          </p:cNvPicPr>
          <p:nvPr/>
        </p:nvPicPr>
        <p:blipFill>
          <a:blip r:embed="rId3"/>
          <a:stretch>
            <a:fillRect/>
          </a:stretch>
        </p:blipFill>
        <p:spPr>
          <a:xfrm>
            <a:off x="5720640" y="2598"/>
            <a:ext cx="3423361" cy="5140903"/>
          </a:xfrm>
          <a:prstGeom prst="rect">
            <a:avLst/>
          </a:prstGeom>
        </p:spPr>
      </p:pic>
      <p:sp>
        <p:nvSpPr>
          <p:cNvPr id="3" name="Text Placeholder 2"/>
          <p:cNvSpPr>
            <a:spLocks noGrp="1"/>
          </p:cNvSpPr>
          <p:nvPr>
            <p:ph type="body" idx="1"/>
          </p:nvPr>
        </p:nvSpPr>
        <p:spPr>
          <a:xfrm>
            <a:off x="274320" y="1369219"/>
            <a:ext cx="7991856"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6">
            <a:extLst>
              <a:ext uri="{FF2B5EF4-FFF2-40B4-BE49-F238E27FC236}">
                <a16:creationId xmlns:a16="http://schemas.microsoft.com/office/drawing/2014/main" id="{A2480010-F678-B344-A032-37DB46F8167F}"/>
              </a:ext>
            </a:extLst>
          </p:cNvPr>
          <p:cNvSpPr>
            <a:spLocks noGrp="1"/>
          </p:cNvSpPr>
          <p:nvPr>
            <p:ph type="title"/>
          </p:nvPr>
        </p:nvSpPr>
        <p:spPr>
          <a:xfrm>
            <a:off x="272034" y="507782"/>
            <a:ext cx="7994142" cy="5262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8" name="Footer Placeholder 7">
            <a:extLst>
              <a:ext uri="{FF2B5EF4-FFF2-40B4-BE49-F238E27FC236}">
                <a16:creationId xmlns:a16="http://schemas.microsoft.com/office/drawing/2014/main" id="{1EA1752F-D51E-0D41-BBC4-900B799480C7}"/>
              </a:ext>
            </a:extLst>
          </p:cNvPr>
          <p:cNvSpPr>
            <a:spLocks noGrp="1"/>
          </p:cNvSpPr>
          <p:nvPr>
            <p:ph type="ftr" sz="quarter" idx="3"/>
          </p:nvPr>
        </p:nvSpPr>
        <p:spPr>
          <a:xfrm>
            <a:off x="2034364" y="4885682"/>
            <a:ext cx="6972281" cy="184666"/>
          </a:xfrm>
          <a:prstGeom prst="rect">
            <a:avLst/>
          </a:prstGeom>
        </p:spPr>
        <p:txBody>
          <a:bodyPr vert="horz" lIns="91440" tIns="45720" rIns="91440" bIns="45720" rtlCol="0" anchor="b" anchorCtr="0">
            <a:normAutofit/>
          </a:bodyPr>
          <a:lstStyle>
            <a:lvl1pPr algn="r">
              <a:defRPr sz="75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endParaRPr lang="en-US"/>
          </a:p>
        </p:txBody>
      </p:sp>
      <p:sp>
        <p:nvSpPr>
          <p:cNvPr id="6" name="Slide Number Placeholder 5"/>
          <p:cNvSpPr>
            <a:spLocks noGrp="1"/>
          </p:cNvSpPr>
          <p:nvPr>
            <p:ph type="sldNum" sz="quarter" idx="4"/>
          </p:nvPr>
        </p:nvSpPr>
        <p:spPr>
          <a:xfrm>
            <a:off x="194061" y="4764605"/>
            <a:ext cx="2057400" cy="273844"/>
          </a:xfrm>
          <a:prstGeom prst="rect">
            <a:avLst/>
          </a:prstGeom>
        </p:spPr>
        <p:txBody>
          <a:bodyPr vert="horz" lIns="91440" tIns="45720" rIns="91440" bIns="45720" rtlCol="0" anchor="b" anchorCtr="0"/>
          <a:lstStyle>
            <a:lvl1pPr algn="l">
              <a:defRPr sz="750">
                <a:solidFill>
                  <a:schemeClr val="bg1"/>
                </a:solidFill>
                <a:latin typeface="Tahoma" panose="020B0604030504040204" pitchFamily="34" charset="0"/>
                <a:ea typeface="Tahoma" panose="020B0604030504040204" pitchFamily="34" charset="0"/>
                <a:cs typeface="Tahoma" panose="020B0604030504040204" pitchFamily="34" charset="0"/>
              </a:defRPr>
            </a:lvl1pPr>
          </a:lstStyle>
          <a:p>
            <a:fld id="{7A293B9F-FEFF-4314-B603-41B633EBBA99}" type="slidenum">
              <a:rPr lang="en-US" smtClean="0"/>
              <a:t>‹#›</a:t>
            </a:fld>
            <a:endParaRPr lang="en-US"/>
          </a:p>
        </p:txBody>
      </p:sp>
      <p:sp>
        <p:nvSpPr>
          <p:cNvPr id="13" name="Date Placeholder 3">
            <a:extLst>
              <a:ext uri="{FF2B5EF4-FFF2-40B4-BE49-F238E27FC236}">
                <a16:creationId xmlns:a16="http://schemas.microsoft.com/office/drawing/2014/main" id="{A14BBBCD-90CB-2F47-9BDE-CEED80DD9B4B}"/>
              </a:ext>
            </a:extLst>
          </p:cNvPr>
          <p:cNvSpPr>
            <a:spLocks noGrp="1"/>
          </p:cNvSpPr>
          <p:nvPr>
            <p:ph type="dt" sz="half" idx="2"/>
          </p:nvPr>
        </p:nvSpPr>
        <p:spPr>
          <a:xfrm>
            <a:off x="2137754" y="4720627"/>
            <a:ext cx="6813221" cy="172800"/>
          </a:xfrm>
          <a:prstGeom prst="rect">
            <a:avLst/>
          </a:prstGeom>
        </p:spPr>
        <p:txBody>
          <a:bodyPr vert="horz" lIns="36000" tIns="36000" rIns="36000" bIns="36000" rtlCol="0" anchor="ctr"/>
          <a:lstStyle>
            <a:lvl1pPr algn="r">
              <a:defRPr sz="6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fld id="{8B29F877-5631-4865-A815-8B50F6C59161}" type="datetimeFigureOut">
              <a:rPr lang="en-US" smtClean="0"/>
              <a:t>01-Jun-25</a:t>
            </a:fld>
            <a:endParaRPr lang="en-US"/>
          </a:p>
        </p:txBody>
      </p:sp>
      <p:pic>
        <p:nvPicPr>
          <p:cNvPr id="16" name="Picture 15">
            <a:extLst>
              <a:ext uri="{FF2B5EF4-FFF2-40B4-BE49-F238E27FC236}">
                <a16:creationId xmlns:a16="http://schemas.microsoft.com/office/drawing/2014/main" id="{A420DCE6-B4EA-8444-92C3-D609C5C13BC3}"/>
              </a:ext>
            </a:extLst>
          </p:cNvPr>
          <p:cNvPicPr>
            <a:picLocks noChangeAspect="1"/>
          </p:cNvPicPr>
          <p:nvPr/>
        </p:nvPicPr>
        <p:blipFill>
          <a:blip r:embed="rId4"/>
          <a:stretch>
            <a:fillRect/>
          </a:stretch>
        </p:blipFill>
        <p:spPr>
          <a:xfrm>
            <a:off x="8605278" y="121103"/>
            <a:ext cx="344536" cy="490007"/>
          </a:xfrm>
          <a:prstGeom prst="rect">
            <a:avLst/>
          </a:prstGeom>
        </p:spPr>
      </p:pic>
    </p:spTree>
    <p:extLst>
      <p:ext uri="{BB962C8B-B14F-4D97-AF65-F5344CB8AC3E}">
        <p14:creationId xmlns:p14="http://schemas.microsoft.com/office/powerpoint/2010/main" val="2918229463"/>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3600" kern="1200">
          <a:solidFill>
            <a:srgbClr val="00579C"/>
          </a:solidFill>
          <a:latin typeface="Tahoma" panose="020B0604030504040204" pitchFamily="34" charset="0"/>
          <a:ea typeface="Tahoma" panose="020B0604030504040204" pitchFamily="34" charset="0"/>
          <a:cs typeface="Tahom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Tahoma" panose="020B0604030504040204" pitchFamily="34" charset="0"/>
          <a:ea typeface="Tahoma" panose="020B0604030504040204" pitchFamily="34" charset="0"/>
          <a:cs typeface="Tahoma" panose="020B0604030504040204"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2000" b="0" kern="1200">
          <a:solidFill>
            <a:schemeClr val="tx1"/>
          </a:solidFill>
          <a:latin typeface="Tahoma" panose="020B0604030504040204" pitchFamily="34" charset="0"/>
          <a:ea typeface="Tahoma" panose="020B0604030504040204" pitchFamily="34" charset="0"/>
          <a:cs typeface="Tahoma" panose="020B0604030504040204" pitchFamily="34" charset="0"/>
        </a:defRPr>
      </a:lvl2pPr>
      <a:lvl3pPr marL="1143000" indent="-228600" algn="l" defTabSz="914400" rtl="0" eaLnBrk="1" latinLnBrk="0" hangingPunct="1">
        <a:lnSpc>
          <a:spcPct val="90000"/>
        </a:lnSpc>
        <a:spcBef>
          <a:spcPts val="500"/>
        </a:spcBef>
        <a:buFont typeface="Wingdings" pitchFamily="2" charset="2"/>
        <a:buChar char="§"/>
        <a:defRPr sz="1800" kern="1200">
          <a:solidFill>
            <a:schemeClr val="tx1"/>
          </a:solidFill>
          <a:latin typeface="Tahoma" panose="020B0604030504040204" pitchFamily="34" charset="0"/>
          <a:ea typeface="Tahoma" panose="020B0604030504040204" pitchFamily="34" charset="0"/>
          <a:cs typeface="Tahom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ahoma" panose="020B0604030504040204" pitchFamily="34" charset="0"/>
          <a:ea typeface="Tahoma" panose="020B0604030504040204" pitchFamily="34" charset="0"/>
          <a:cs typeface="Tahoma" panose="020B0604030504040204"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chemeClr val="tx1"/>
          </a:solidFill>
          <a:latin typeface="Tahoma" panose="020B0604030504040204" pitchFamily="34" charset="0"/>
          <a:ea typeface="Tahoma" panose="020B0604030504040204" pitchFamily="34" charset="0"/>
          <a:cs typeface="Tahom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posit.co/products/open-source/rstudio/"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5.xml"/><Relationship Id="rId6" Type="http://schemas.openxmlformats.org/officeDocument/2006/relationships/hyperlink" Target="https://res.cloudinary.com/wagon/image/upload/v1/cache/6675ec09d8697e548ca99499150db37c.png" TargetMode="External"/><Relationship Id="rId5" Type="http://schemas.openxmlformats.org/officeDocument/2006/relationships/hyperlink" Target="https://zenodo.org/records/10939644" TargetMode="External"/><Relationship Id="rId4" Type="http://schemas.openxmlformats.org/officeDocument/2006/relationships/hyperlink" Target="https://cran.r-project.or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protect.checkpoint.com/v2/r02/___https:/www.menti.com/alavbf5ep7y3___.YzJlOmlpYXNhOmM6bzoxMzg4ZTBkM2VkMzRlYTEwMzk0YTNlMDBhYmMwZjkxNTo3OmU0NWE6NzIyOWQ1MzYzMDVhNzQ0MGY5ZDEwOWYxN2YyYzU0NjlmMTQyMDQ1OTFiNjUxNmQzMzFkYzViYTEyZWViMjBmYzpoOlQ6Tg"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hyperlink" Target="https://www.sciencedirect.com/science/article/pii/S0959378001000073#BIB24" TargetMode="External"/><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academic.oup.com/bioscience/article-abstract/52/2/143/341135?login=true"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zenodo.org/communities/lamasus/records?q=&amp;l=list&amp;p=1&amp;s=10&amp;sort=newes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zenodo.org/records/10852841" TargetMode="External"/><Relationship Id="rId2" Type="http://schemas.openxmlformats.org/officeDocument/2006/relationships/hyperlink" Target="https://zenodo.org/records/10939644" TargetMode="External"/><Relationship Id="rId1" Type="http://schemas.openxmlformats.org/officeDocument/2006/relationships/slideLayout" Target="../slideLayouts/slideLayout1.xml"/><Relationship Id="rId5" Type="http://schemas.openxmlformats.org/officeDocument/2006/relationships/hyperlink" Target="https://zenodo.org/records/10939892" TargetMode="External"/><Relationship Id="rId4" Type="http://schemas.openxmlformats.org/officeDocument/2006/relationships/hyperlink" Target="https://zenodo.org/records/1093199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michidoubleu/LAMASUSSS" TargetMode="Externa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7F157FE-F4BB-5782-289B-62DDACD1AAC2}"/>
              </a:ext>
            </a:extLst>
          </p:cNvPr>
          <p:cNvSpPr>
            <a:spLocks noGrp="1"/>
          </p:cNvSpPr>
          <p:nvPr>
            <p:ph type="body" sz="quarter" idx="10"/>
          </p:nvPr>
        </p:nvSpPr>
        <p:spPr>
          <a:xfrm>
            <a:off x="893737" y="1019102"/>
            <a:ext cx="7202511" cy="1221633"/>
          </a:xfrm>
        </p:spPr>
        <p:txBody>
          <a:bodyPr/>
          <a:lstStyle/>
          <a:p>
            <a:r>
              <a:rPr lang="en-US" noProof="0" dirty="0"/>
              <a:t>Land Use Management </a:t>
            </a:r>
            <a:br>
              <a:rPr lang="en-US" noProof="0" dirty="0"/>
            </a:br>
            <a:r>
              <a:rPr lang="en-US" noProof="0" dirty="0"/>
              <a:t>driver database</a:t>
            </a:r>
          </a:p>
        </p:txBody>
      </p:sp>
      <p:sp>
        <p:nvSpPr>
          <p:cNvPr id="3" name="Text Placeholder 2">
            <a:extLst>
              <a:ext uri="{FF2B5EF4-FFF2-40B4-BE49-F238E27FC236}">
                <a16:creationId xmlns:a16="http://schemas.microsoft.com/office/drawing/2014/main" id="{77ED57EC-C593-5053-7467-93BF8CE7D88D}"/>
              </a:ext>
            </a:extLst>
          </p:cNvPr>
          <p:cNvSpPr>
            <a:spLocks noGrp="1"/>
          </p:cNvSpPr>
          <p:nvPr>
            <p:ph type="body" sz="quarter" idx="11"/>
          </p:nvPr>
        </p:nvSpPr>
        <p:spPr>
          <a:xfrm>
            <a:off x="893736" y="3124201"/>
            <a:ext cx="5286084" cy="883920"/>
          </a:xfrm>
        </p:spPr>
        <p:txBody>
          <a:bodyPr/>
          <a:lstStyle/>
          <a:p>
            <a:r>
              <a:rPr lang="en-US" noProof="0" dirty="0"/>
              <a:t>Michael </a:t>
            </a:r>
            <a:r>
              <a:rPr lang="en-US" noProof="0" dirty="0" err="1"/>
              <a:t>Wögerer</a:t>
            </a:r>
            <a:r>
              <a:rPr lang="en-US" noProof="0" dirty="0"/>
              <a:t>, IIASA</a:t>
            </a:r>
          </a:p>
        </p:txBody>
      </p:sp>
    </p:spTree>
    <p:extLst>
      <p:ext uri="{BB962C8B-B14F-4D97-AF65-F5344CB8AC3E}">
        <p14:creationId xmlns:p14="http://schemas.microsoft.com/office/powerpoint/2010/main" val="26499067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BF8CF18-FE03-AC3D-96F3-77064B562BB1}"/>
              </a:ext>
            </a:extLst>
          </p:cNvPr>
          <p:cNvSpPr>
            <a:spLocks noGrp="1"/>
          </p:cNvSpPr>
          <p:nvPr>
            <p:ph idx="1"/>
          </p:nvPr>
        </p:nvSpPr>
        <p:spPr/>
        <p:txBody>
          <a:bodyPr>
            <a:normAutofit fontScale="92500"/>
          </a:bodyPr>
          <a:lstStyle/>
          <a:p>
            <a:r>
              <a:rPr lang="en-US" sz="1800" dirty="0">
                <a:hlinkClick r:id="rId2"/>
              </a:rPr>
              <a:t>R</a:t>
            </a:r>
            <a:r>
              <a:rPr lang="en-US" sz="1800" dirty="0"/>
              <a:t> – The base programming language. It handles the core functionality like computations, data structures, and statistical modeling.</a:t>
            </a:r>
          </a:p>
          <a:p>
            <a:r>
              <a:rPr lang="en-US" sz="1800" dirty="0">
                <a:hlinkClick r:id="rId3"/>
              </a:rPr>
              <a:t>RStudio</a:t>
            </a:r>
            <a:r>
              <a:rPr lang="en-US" sz="1800" dirty="0"/>
              <a:t> – A user-friendly interface (IDE) for writing and running R code. It includes helpful tools for script editing, plotting, and managing your environment.</a:t>
            </a:r>
          </a:p>
          <a:p>
            <a:r>
              <a:rPr lang="en-US" sz="1800" dirty="0">
                <a:hlinkClick r:id="rId4"/>
              </a:rPr>
              <a:t>Packages</a:t>
            </a:r>
            <a:r>
              <a:rPr lang="en-US" sz="1800" dirty="0"/>
              <a:t> – Add-ons that extend R's capabilities. Examples: </a:t>
            </a:r>
            <a:r>
              <a:rPr lang="en-US" sz="1800" dirty="0" err="1"/>
              <a:t>tidyverse</a:t>
            </a:r>
            <a:r>
              <a:rPr lang="en-US" sz="1800" dirty="0"/>
              <a:t> for data manipulation and plotting, </a:t>
            </a:r>
            <a:r>
              <a:rPr lang="en-US" sz="1800" dirty="0" err="1"/>
              <a:t>mlogit</a:t>
            </a:r>
            <a:r>
              <a:rPr lang="en-US" sz="1800" dirty="0"/>
              <a:t> for discrete choice models.</a:t>
            </a:r>
          </a:p>
          <a:p>
            <a:r>
              <a:rPr lang="en-US" sz="1800" dirty="0">
                <a:hlinkClick r:id="rId5"/>
              </a:rPr>
              <a:t>A dataset</a:t>
            </a:r>
            <a:r>
              <a:rPr lang="en-US" sz="1800" dirty="0"/>
              <a:t> – You'll need data to analyze. This could be a CSV file, Excel spreadsheet, or a built-in dataset from R packages.</a:t>
            </a:r>
          </a:p>
          <a:p>
            <a:r>
              <a:rPr lang="en-US" sz="1800" dirty="0">
                <a:hlinkClick r:id="rId6"/>
              </a:rPr>
              <a:t>Basic coding mindset </a:t>
            </a:r>
            <a:r>
              <a:rPr lang="en-US" sz="1800" dirty="0"/>
              <a:t>– Willingness to experiment, troubleshoot, and learn by doing. R is beginner-friendly but rewards curiosity.</a:t>
            </a:r>
          </a:p>
          <a:p>
            <a:endParaRPr lang="en-US" dirty="0"/>
          </a:p>
        </p:txBody>
      </p:sp>
      <p:sp>
        <p:nvSpPr>
          <p:cNvPr id="3" name="Text Placeholder 2">
            <a:extLst>
              <a:ext uri="{FF2B5EF4-FFF2-40B4-BE49-F238E27FC236}">
                <a16:creationId xmlns:a16="http://schemas.microsoft.com/office/drawing/2014/main" id="{8F95123C-7F17-48A8-FB9C-B25A6F8001A1}"/>
              </a:ext>
            </a:extLst>
          </p:cNvPr>
          <p:cNvSpPr>
            <a:spLocks noGrp="1"/>
          </p:cNvSpPr>
          <p:nvPr>
            <p:ph type="body" sz="quarter" idx="10"/>
          </p:nvPr>
        </p:nvSpPr>
        <p:spPr/>
        <p:txBody>
          <a:bodyPr/>
          <a:lstStyle/>
          <a:p>
            <a:r>
              <a:rPr lang="de-AT" dirty="0" err="1"/>
              <a:t>What</a:t>
            </a:r>
            <a:r>
              <a:rPr lang="de-AT" dirty="0"/>
              <a:t> do I </a:t>
            </a:r>
            <a:r>
              <a:rPr lang="de-AT" dirty="0" err="1"/>
              <a:t>need</a:t>
            </a:r>
            <a:r>
              <a:rPr lang="de-AT" dirty="0"/>
              <a:t> </a:t>
            </a:r>
            <a:r>
              <a:rPr lang="de-AT" dirty="0" err="1"/>
              <a:t>to</a:t>
            </a:r>
            <a:r>
              <a:rPr lang="de-AT" dirty="0"/>
              <a:t> </a:t>
            </a:r>
            <a:r>
              <a:rPr lang="de-AT" dirty="0" err="1"/>
              <a:t>work</a:t>
            </a:r>
            <a:r>
              <a:rPr lang="de-AT" dirty="0"/>
              <a:t> </a:t>
            </a:r>
            <a:r>
              <a:rPr lang="de-AT" dirty="0" err="1"/>
              <a:t>with</a:t>
            </a:r>
            <a:r>
              <a:rPr lang="de-AT" dirty="0"/>
              <a:t> R?</a:t>
            </a:r>
            <a:endParaRPr lang="en-US" dirty="0"/>
          </a:p>
        </p:txBody>
      </p:sp>
    </p:spTree>
    <p:extLst>
      <p:ext uri="{BB962C8B-B14F-4D97-AF65-F5344CB8AC3E}">
        <p14:creationId xmlns:p14="http://schemas.microsoft.com/office/powerpoint/2010/main" val="284673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14D18A-6444-D851-79C2-B17B4D6580F2}"/>
              </a:ext>
            </a:extLst>
          </p:cNvPr>
          <p:cNvSpPr>
            <a:spLocks noGrp="1"/>
          </p:cNvSpPr>
          <p:nvPr>
            <p:ph idx="1"/>
          </p:nvPr>
        </p:nvSpPr>
        <p:spPr/>
        <p:txBody>
          <a:bodyPr/>
          <a:lstStyle/>
          <a:p>
            <a:r>
              <a:rPr lang="en-US" sz="1800" u="sng">
                <a:solidFill>
                  <a:srgbClr val="467886"/>
                </a:solidFill>
                <a:effectLst/>
                <a:latin typeface="Aptos" panose="020B0004020202020204" pitchFamily="34" charset="0"/>
                <a:ea typeface="Aptos" panose="020B0004020202020204" pitchFamily="34" charset="0"/>
                <a:cs typeface="Aptos" panose="020B0004020202020204" pitchFamily="34" charset="0"/>
                <a:hlinkClick r:id="rId2" tooltip="Protected by Check Point: https://www.menti.com/alavbf5ep7y3"/>
              </a:rPr>
              <a:t>https://www.menti.com/alavbf5ep7y3</a:t>
            </a:r>
            <a:endParaRPr lang="en-US" sz="1800">
              <a:effectLst/>
              <a:latin typeface="Aptos" panose="020B0004020202020204" pitchFamily="34" charset="0"/>
              <a:ea typeface="Aptos" panose="020B0004020202020204" pitchFamily="34" charset="0"/>
              <a:cs typeface="Aptos" panose="020B0004020202020204" pitchFamily="34" charset="0"/>
            </a:endParaRPr>
          </a:p>
          <a:p>
            <a:endParaRPr lang="en-US"/>
          </a:p>
        </p:txBody>
      </p:sp>
      <p:sp>
        <p:nvSpPr>
          <p:cNvPr id="3" name="Text Placeholder 2">
            <a:extLst>
              <a:ext uri="{FF2B5EF4-FFF2-40B4-BE49-F238E27FC236}">
                <a16:creationId xmlns:a16="http://schemas.microsoft.com/office/drawing/2014/main" id="{76CCDC12-C15B-C646-B877-52DCCD1A8498}"/>
              </a:ext>
            </a:extLst>
          </p:cNvPr>
          <p:cNvSpPr>
            <a:spLocks noGrp="1"/>
          </p:cNvSpPr>
          <p:nvPr>
            <p:ph type="body" sz="quarter" idx="10"/>
          </p:nvPr>
        </p:nvSpPr>
        <p:spPr/>
        <p:txBody>
          <a:bodyPr/>
          <a:lstStyle/>
          <a:p>
            <a:r>
              <a:rPr lang="en-US"/>
              <a:t>Please provide your feedback!</a:t>
            </a:r>
          </a:p>
        </p:txBody>
      </p:sp>
      <p:pic>
        <p:nvPicPr>
          <p:cNvPr id="5" name="Picture 4">
            <a:extLst>
              <a:ext uri="{FF2B5EF4-FFF2-40B4-BE49-F238E27FC236}">
                <a16:creationId xmlns:a16="http://schemas.microsoft.com/office/drawing/2014/main" id="{D5EB4E65-35AB-7C89-27E8-E13BFAD56159}"/>
              </a:ext>
            </a:extLst>
          </p:cNvPr>
          <p:cNvPicPr>
            <a:picLocks noChangeAspect="1"/>
          </p:cNvPicPr>
          <p:nvPr/>
        </p:nvPicPr>
        <p:blipFill>
          <a:blip r:embed="rId3"/>
          <a:stretch>
            <a:fillRect/>
          </a:stretch>
        </p:blipFill>
        <p:spPr>
          <a:xfrm>
            <a:off x="4892664" y="1053453"/>
            <a:ext cx="2108963" cy="3614575"/>
          </a:xfrm>
          <a:prstGeom prst="rect">
            <a:avLst/>
          </a:prstGeom>
        </p:spPr>
      </p:pic>
    </p:spTree>
    <p:extLst>
      <p:ext uri="{BB962C8B-B14F-4D97-AF65-F5344CB8AC3E}">
        <p14:creationId xmlns:p14="http://schemas.microsoft.com/office/powerpoint/2010/main" val="3366420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A1D46C2-637C-7318-848A-CA52B158DE05}"/>
              </a:ext>
            </a:extLst>
          </p:cNvPr>
          <p:cNvSpPr>
            <a:spLocks noGrp="1"/>
          </p:cNvSpPr>
          <p:nvPr>
            <p:ph type="body" sz="quarter" idx="10"/>
          </p:nvPr>
        </p:nvSpPr>
        <p:spPr/>
        <p:txBody>
          <a:bodyPr/>
          <a:lstStyle/>
          <a:p>
            <a:r>
              <a:rPr lang="en-GB"/>
              <a:t>Thanks for your attention!</a:t>
            </a:r>
          </a:p>
        </p:txBody>
      </p:sp>
      <p:sp>
        <p:nvSpPr>
          <p:cNvPr id="3" name="Textplatzhalter 2">
            <a:extLst>
              <a:ext uri="{FF2B5EF4-FFF2-40B4-BE49-F238E27FC236}">
                <a16:creationId xmlns:a16="http://schemas.microsoft.com/office/drawing/2014/main" id="{81D37B1E-97F6-F589-A57C-403EA2D3A5BE}"/>
              </a:ext>
            </a:extLst>
          </p:cNvPr>
          <p:cNvSpPr>
            <a:spLocks noGrp="1"/>
          </p:cNvSpPr>
          <p:nvPr>
            <p:ph type="body" sz="quarter" idx="11"/>
          </p:nvPr>
        </p:nvSpPr>
        <p:spPr/>
        <p:txBody>
          <a:bodyPr/>
          <a:lstStyle/>
          <a:p>
            <a:r>
              <a:rPr lang="en-GB"/>
              <a:t>Any Questions?</a:t>
            </a:r>
          </a:p>
        </p:txBody>
      </p:sp>
    </p:spTree>
    <p:extLst>
      <p:ext uri="{BB962C8B-B14F-4D97-AF65-F5344CB8AC3E}">
        <p14:creationId xmlns:p14="http://schemas.microsoft.com/office/powerpoint/2010/main" val="3737592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44EF2B-8533-A2CC-130E-BF762040090E}"/>
              </a:ext>
            </a:extLst>
          </p:cNvPr>
          <p:cNvSpPr>
            <a:spLocks noGrp="1"/>
          </p:cNvSpPr>
          <p:nvPr>
            <p:ph type="body" sz="quarter" idx="10"/>
          </p:nvPr>
        </p:nvSpPr>
        <p:spPr/>
        <p:txBody>
          <a:bodyPr/>
          <a:lstStyle/>
          <a:p>
            <a:r>
              <a:rPr lang="en-US" dirty="0"/>
              <a:t>Land use change in general</a:t>
            </a:r>
          </a:p>
        </p:txBody>
      </p:sp>
      <p:pic>
        <p:nvPicPr>
          <p:cNvPr id="4" name="Picture 3" descr="A graph showing the changes in land use&#10;&#10;AI-generated content may be incorrect.">
            <a:extLst>
              <a:ext uri="{FF2B5EF4-FFF2-40B4-BE49-F238E27FC236}">
                <a16:creationId xmlns:a16="http://schemas.microsoft.com/office/drawing/2014/main" id="{EC9C79BF-B4F4-29CD-2632-D30D44C4F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010" y="1347244"/>
            <a:ext cx="4236444" cy="2449012"/>
          </a:xfrm>
          <a:prstGeom prst="rect">
            <a:avLst/>
          </a:prstGeom>
        </p:spPr>
      </p:pic>
      <p:sp>
        <p:nvSpPr>
          <p:cNvPr id="6" name="TextBox 5">
            <a:extLst>
              <a:ext uri="{FF2B5EF4-FFF2-40B4-BE49-F238E27FC236}">
                <a16:creationId xmlns:a16="http://schemas.microsoft.com/office/drawing/2014/main" id="{4243F8FB-3E56-70E3-5CD4-38A63F4F704C}"/>
              </a:ext>
            </a:extLst>
          </p:cNvPr>
          <p:cNvSpPr txBox="1"/>
          <p:nvPr/>
        </p:nvSpPr>
        <p:spPr>
          <a:xfrm>
            <a:off x="330010" y="3901931"/>
            <a:ext cx="4572000" cy="461665"/>
          </a:xfrm>
          <a:prstGeom prst="rect">
            <a:avLst/>
          </a:prstGeom>
          <a:noFill/>
        </p:spPr>
        <p:txBody>
          <a:bodyPr wrap="square">
            <a:spAutoFit/>
          </a:bodyPr>
          <a:lstStyle/>
          <a:p>
            <a:r>
              <a:rPr lang="en-US" sz="1200" dirty="0"/>
              <a:t>Fig. 1. Estimated changes in land use from 1700 to 1995 (</a:t>
            </a:r>
            <a:r>
              <a:rPr lang="en-US" sz="1200" dirty="0" err="1">
                <a:hlinkClick r:id="rId3"/>
              </a:rPr>
              <a:t>Goldewijk</a:t>
            </a:r>
            <a:r>
              <a:rPr lang="en-US" sz="1200" dirty="0">
                <a:hlinkClick r:id="rId3"/>
              </a:rPr>
              <a:t> and Battjes, 1997</a:t>
            </a:r>
            <a:r>
              <a:rPr lang="en-US" sz="1200" dirty="0"/>
              <a:t>).</a:t>
            </a:r>
          </a:p>
        </p:txBody>
      </p:sp>
      <p:sp>
        <p:nvSpPr>
          <p:cNvPr id="3" name="TextBox 2">
            <a:extLst>
              <a:ext uri="{FF2B5EF4-FFF2-40B4-BE49-F238E27FC236}">
                <a16:creationId xmlns:a16="http://schemas.microsoft.com/office/drawing/2014/main" id="{4BD52902-F5CD-EC2C-8B43-B58DC8BC1319}"/>
              </a:ext>
            </a:extLst>
          </p:cNvPr>
          <p:cNvSpPr txBox="1"/>
          <p:nvPr/>
        </p:nvSpPr>
        <p:spPr>
          <a:xfrm>
            <a:off x="5232018" y="1588168"/>
            <a:ext cx="3478845" cy="2308324"/>
          </a:xfrm>
          <a:prstGeom prst="rect">
            <a:avLst/>
          </a:prstGeom>
          <a:noFill/>
        </p:spPr>
        <p:txBody>
          <a:bodyPr wrap="square" rtlCol="0">
            <a:spAutoFit/>
          </a:bodyPr>
          <a:lstStyle/>
          <a:p>
            <a:r>
              <a:rPr lang="en-US" sz="1600" noProof="0" dirty="0"/>
              <a:t>Substantial change since ~1850</a:t>
            </a:r>
          </a:p>
          <a:p>
            <a:endParaRPr lang="en-US" sz="1600" noProof="0" dirty="0"/>
          </a:p>
          <a:p>
            <a:r>
              <a:rPr lang="en-US" sz="1600" noProof="0" dirty="0"/>
              <a:t>We see:</a:t>
            </a:r>
            <a:br>
              <a:rPr lang="en-US" sz="1600" noProof="0" dirty="0"/>
            </a:br>
            <a:endParaRPr lang="en-US" sz="1600" noProof="0" dirty="0"/>
          </a:p>
          <a:p>
            <a:pPr marL="285750" indent="-285750">
              <a:buFont typeface="Arial" panose="020B0604020202020204" pitchFamily="34" charset="0"/>
              <a:buChar char="•"/>
            </a:pPr>
            <a:r>
              <a:rPr lang="en-US" sz="1600" noProof="0" dirty="0"/>
              <a:t>moderate growth of cropland</a:t>
            </a:r>
          </a:p>
          <a:p>
            <a:pPr marL="285750" indent="-285750">
              <a:buFont typeface="Arial" panose="020B0604020202020204" pitchFamily="34" charset="0"/>
              <a:buChar char="•"/>
            </a:pPr>
            <a:r>
              <a:rPr lang="en-US" sz="1600" dirty="0"/>
              <a:t>massive growth of pasture</a:t>
            </a:r>
          </a:p>
          <a:p>
            <a:pPr marL="285750" indent="-285750">
              <a:buFont typeface="Arial" panose="020B0604020202020204" pitchFamily="34" charset="0"/>
              <a:buChar char="•"/>
            </a:pPr>
            <a:r>
              <a:rPr lang="en-US" sz="1600" dirty="0"/>
              <a:t>both at the expense of forests and other lands</a:t>
            </a:r>
          </a:p>
          <a:p>
            <a:endParaRPr lang="en-US" sz="1600" noProof="0" dirty="0"/>
          </a:p>
        </p:txBody>
      </p:sp>
    </p:spTree>
    <p:extLst>
      <p:ext uri="{BB962C8B-B14F-4D97-AF65-F5344CB8AC3E}">
        <p14:creationId xmlns:p14="http://schemas.microsoft.com/office/powerpoint/2010/main" val="3341043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0195F7A-A70D-7817-4293-EF424FEB112D}"/>
              </a:ext>
            </a:extLst>
          </p:cNvPr>
          <p:cNvPicPr>
            <a:picLocks noGrp="1" noChangeAspect="1"/>
          </p:cNvPicPr>
          <p:nvPr>
            <p:ph idx="1"/>
          </p:nvPr>
        </p:nvPicPr>
        <p:blipFill>
          <a:blip r:embed="rId2"/>
          <a:stretch>
            <a:fillRect/>
          </a:stretch>
        </p:blipFill>
        <p:spPr>
          <a:xfrm>
            <a:off x="2887200" y="1215518"/>
            <a:ext cx="6256800" cy="3550733"/>
          </a:xfrm>
          <a:prstGeom prst="rect">
            <a:avLst/>
          </a:prstGeom>
          <a:noFill/>
        </p:spPr>
      </p:pic>
      <p:sp>
        <p:nvSpPr>
          <p:cNvPr id="3" name="Text Placeholder 2">
            <a:extLst>
              <a:ext uri="{FF2B5EF4-FFF2-40B4-BE49-F238E27FC236}">
                <a16:creationId xmlns:a16="http://schemas.microsoft.com/office/drawing/2014/main" id="{2F8DAC88-2744-AE59-C10C-8F4C10BF501A}"/>
              </a:ext>
            </a:extLst>
          </p:cNvPr>
          <p:cNvSpPr>
            <a:spLocks noGrp="1"/>
          </p:cNvSpPr>
          <p:nvPr>
            <p:ph type="body" sz="quarter" idx="10"/>
          </p:nvPr>
        </p:nvSpPr>
        <p:spPr>
          <a:xfrm>
            <a:off x="628650" y="475470"/>
            <a:ext cx="6857999" cy="577984"/>
          </a:xfrm>
        </p:spPr>
        <p:txBody>
          <a:bodyPr anchor="ctr">
            <a:normAutofit fontScale="85000" lnSpcReduction="10000"/>
          </a:bodyPr>
          <a:lstStyle/>
          <a:p>
            <a:r>
              <a:rPr lang="de-AT" dirty="0" err="1"/>
              <a:t>What</a:t>
            </a:r>
            <a:r>
              <a:rPr lang="de-AT" dirty="0"/>
              <a:t> </a:t>
            </a:r>
            <a:r>
              <a:rPr lang="de-AT" dirty="0" err="1"/>
              <a:t>drives</a:t>
            </a:r>
            <a:r>
              <a:rPr lang="de-AT" dirty="0"/>
              <a:t> </a:t>
            </a:r>
            <a:r>
              <a:rPr lang="de-AT" dirty="0" err="1"/>
              <a:t>land</a:t>
            </a:r>
            <a:r>
              <a:rPr lang="de-AT" dirty="0"/>
              <a:t> </a:t>
            </a:r>
            <a:r>
              <a:rPr lang="de-AT" dirty="0" err="1"/>
              <a:t>use</a:t>
            </a:r>
            <a:r>
              <a:rPr lang="de-AT" dirty="0"/>
              <a:t> </a:t>
            </a:r>
            <a:r>
              <a:rPr lang="de-AT" dirty="0" err="1"/>
              <a:t>management</a:t>
            </a:r>
            <a:r>
              <a:rPr lang="de-AT" dirty="0"/>
              <a:t> </a:t>
            </a:r>
            <a:r>
              <a:rPr lang="de-AT" dirty="0" err="1"/>
              <a:t>change</a:t>
            </a:r>
            <a:r>
              <a:rPr lang="de-AT" dirty="0"/>
              <a:t>?</a:t>
            </a:r>
            <a:endParaRPr lang="en-US" dirty="0"/>
          </a:p>
        </p:txBody>
      </p:sp>
      <p:sp>
        <p:nvSpPr>
          <p:cNvPr id="4" name="Content Placeholder 3">
            <a:extLst>
              <a:ext uri="{FF2B5EF4-FFF2-40B4-BE49-F238E27FC236}">
                <a16:creationId xmlns:a16="http://schemas.microsoft.com/office/drawing/2014/main" id="{339482C3-D60A-D5A7-3BD3-66023F6A7C13}"/>
              </a:ext>
            </a:extLst>
          </p:cNvPr>
          <p:cNvSpPr>
            <a:spLocks noGrp="1"/>
          </p:cNvSpPr>
          <p:nvPr>
            <p:ph idx="12"/>
          </p:nvPr>
        </p:nvSpPr>
        <p:spPr>
          <a:xfrm>
            <a:off x="244800" y="1627201"/>
            <a:ext cx="2584800" cy="2786100"/>
          </a:xfrm>
        </p:spPr>
        <p:txBody>
          <a:bodyPr>
            <a:normAutofit fontScale="70000" lnSpcReduction="20000"/>
          </a:bodyPr>
          <a:lstStyle/>
          <a:p>
            <a:pPr marL="0" indent="0">
              <a:buNone/>
            </a:pPr>
            <a:r>
              <a:rPr lang="en-US" b="1" dirty="0"/>
              <a:t>Classifying causes/drivers of land use change is of multidimensional nature</a:t>
            </a:r>
          </a:p>
          <a:p>
            <a:pPr marL="0" indent="0">
              <a:buNone/>
            </a:pPr>
            <a:endParaRPr lang="en-US" dirty="0"/>
          </a:p>
          <a:p>
            <a:r>
              <a:rPr lang="en-US" dirty="0"/>
              <a:t>Proximate vs. underlying</a:t>
            </a:r>
          </a:p>
          <a:p>
            <a:pPr marL="342900" lvl="1" indent="0">
              <a:buNone/>
            </a:pPr>
            <a:r>
              <a:rPr lang="en-US" sz="1400" dirty="0"/>
              <a:t>housing vs. pop growth</a:t>
            </a:r>
          </a:p>
          <a:p>
            <a:r>
              <a:rPr lang="en-US" dirty="0"/>
              <a:t>Local vs. global</a:t>
            </a:r>
          </a:p>
          <a:p>
            <a:pPr marL="342900" lvl="1" indent="0">
              <a:buNone/>
            </a:pPr>
            <a:r>
              <a:rPr lang="en-US" sz="1400" dirty="0"/>
              <a:t>Soil conditions vs. </a:t>
            </a:r>
            <a:r>
              <a:rPr lang="en-US" sz="1400" dirty="0" err="1"/>
              <a:t>techn</a:t>
            </a:r>
            <a:r>
              <a:rPr lang="en-US" sz="1400" dirty="0"/>
              <a:t>. progress</a:t>
            </a:r>
          </a:p>
          <a:p>
            <a:r>
              <a:rPr lang="en-US" dirty="0"/>
              <a:t>Economic vs. non-economic</a:t>
            </a:r>
          </a:p>
          <a:p>
            <a:pPr marL="342900" lvl="1" indent="0">
              <a:buNone/>
            </a:pPr>
            <a:r>
              <a:rPr lang="en-US" sz="1400" dirty="0"/>
              <a:t>GDP vs. soil conditions</a:t>
            </a:r>
          </a:p>
          <a:p>
            <a:r>
              <a:rPr lang="en-US" dirty="0"/>
              <a:t>Intentional vs. unintentional</a:t>
            </a:r>
          </a:p>
          <a:p>
            <a:pPr marL="342900" lvl="1" indent="0">
              <a:buNone/>
            </a:pPr>
            <a:r>
              <a:rPr lang="en-US" sz="1400" dirty="0"/>
              <a:t>Food prod vs. natural disturbances</a:t>
            </a:r>
          </a:p>
          <a:p>
            <a:r>
              <a:rPr lang="en-US" dirty="0"/>
              <a:t>Quantitative vs. qualitative</a:t>
            </a:r>
          </a:p>
          <a:p>
            <a:pPr marL="342900" lvl="1" indent="0">
              <a:buNone/>
            </a:pPr>
            <a:r>
              <a:rPr lang="en-US" sz="1400" dirty="0"/>
              <a:t>Market size vs. property rights</a:t>
            </a:r>
          </a:p>
          <a:p>
            <a:endParaRPr lang="en-US" dirty="0"/>
          </a:p>
          <a:p>
            <a:endParaRPr lang="en-US" dirty="0"/>
          </a:p>
        </p:txBody>
      </p:sp>
      <p:sp>
        <p:nvSpPr>
          <p:cNvPr id="7" name="TextBox 6">
            <a:extLst>
              <a:ext uri="{FF2B5EF4-FFF2-40B4-BE49-F238E27FC236}">
                <a16:creationId xmlns:a16="http://schemas.microsoft.com/office/drawing/2014/main" id="{EB6E35E1-25B8-AAA1-CA52-EA3C5F67116B}"/>
              </a:ext>
            </a:extLst>
          </p:cNvPr>
          <p:cNvSpPr txBox="1"/>
          <p:nvPr/>
        </p:nvSpPr>
        <p:spPr>
          <a:xfrm>
            <a:off x="6451837" y="4766251"/>
            <a:ext cx="2069623" cy="338554"/>
          </a:xfrm>
          <a:prstGeom prst="rect">
            <a:avLst/>
          </a:prstGeom>
          <a:noFill/>
        </p:spPr>
        <p:txBody>
          <a:bodyPr wrap="square">
            <a:spAutoFit/>
          </a:bodyPr>
          <a:lstStyle/>
          <a:p>
            <a:r>
              <a:rPr lang="en-US" sz="800" dirty="0"/>
              <a:t>Fig. 2. Proximate vs. underlying drivers </a:t>
            </a:r>
            <a:br>
              <a:rPr lang="en-US" sz="800" dirty="0"/>
            </a:br>
            <a:r>
              <a:rPr lang="en-US" sz="800" dirty="0"/>
              <a:t>(</a:t>
            </a:r>
            <a:r>
              <a:rPr lang="en-US" sz="800" dirty="0">
                <a:hlinkClick r:id="rId3"/>
              </a:rPr>
              <a:t>Geist and Lambin, 2002</a:t>
            </a:r>
            <a:r>
              <a:rPr lang="en-US" sz="800" dirty="0"/>
              <a:t>).</a:t>
            </a:r>
          </a:p>
        </p:txBody>
      </p:sp>
    </p:spTree>
    <p:extLst>
      <p:ext uri="{BB962C8B-B14F-4D97-AF65-F5344CB8AC3E}">
        <p14:creationId xmlns:p14="http://schemas.microsoft.com/office/powerpoint/2010/main" val="2798308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BC2265-2E23-4F2D-BBA1-369CDC795699}"/>
              </a:ext>
            </a:extLst>
          </p:cNvPr>
          <p:cNvSpPr>
            <a:spLocks noGrp="1"/>
          </p:cNvSpPr>
          <p:nvPr>
            <p:ph idx="1"/>
          </p:nvPr>
        </p:nvSpPr>
        <p:spPr/>
        <p:txBody>
          <a:bodyPr>
            <a:normAutofit lnSpcReduction="10000"/>
          </a:bodyPr>
          <a:lstStyle/>
          <a:p>
            <a:pPr marL="0" indent="0">
              <a:buNone/>
            </a:pPr>
            <a:r>
              <a:rPr lang="en-US" b="1" dirty="0"/>
              <a:t>Location rather than intensity</a:t>
            </a:r>
            <a:r>
              <a:rPr lang="en-US" dirty="0"/>
              <a:t>:</a:t>
            </a:r>
          </a:p>
          <a:p>
            <a:r>
              <a:rPr lang="en-US" dirty="0"/>
              <a:t>Climate data (precipitation, temperature)</a:t>
            </a:r>
          </a:p>
          <a:p>
            <a:r>
              <a:rPr lang="en-US" dirty="0"/>
              <a:t>Economic data (employment, human capital, sectoral composition)</a:t>
            </a:r>
          </a:p>
          <a:p>
            <a:r>
              <a:rPr lang="en-US" dirty="0"/>
              <a:t>Biophysical data (Elevation, Slope, Soil)</a:t>
            </a:r>
          </a:p>
          <a:p>
            <a:r>
              <a:rPr lang="en-US" dirty="0"/>
              <a:t>Agricultural data (FADN, farm structure)</a:t>
            </a:r>
          </a:p>
        </p:txBody>
      </p:sp>
      <p:sp>
        <p:nvSpPr>
          <p:cNvPr id="3" name="Text Placeholder 2">
            <a:extLst>
              <a:ext uri="{FF2B5EF4-FFF2-40B4-BE49-F238E27FC236}">
                <a16:creationId xmlns:a16="http://schemas.microsoft.com/office/drawing/2014/main" id="{810D6B82-9088-64B2-1049-027A3AAF72DF}"/>
              </a:ext>
            </a:extLst>
          </p:cNvPr>
          <p:cNvSpPr>
            <a:spLocks noGrp="1"/>
          </p:cNvSpPr>
          <p:nvPr>
            <p:ph type="body" sz="quarter" idx="10"/>
          </p:nvPr>
        </p:nvSpPr>
        <p:spPr>
          <a:xfrm>
            <a:off x="628651" y="482345"/>
            <a:ext cx="6857999" cy="577984"/>
          </a:xfrm>
        </p:spPr>
        <p:txBody>
          <a:bodyPr/>
          <a:lstStyle/>
          <a:p>
            <a:r>
              <a:rPr lang="en-US" dirty="0"/>
              <a:t>Location factors vs. intensity factors</a:t>
            </a:r>
          </a:p>
        </p:txBody>
      </p:sp>
      <p:sp>
        <p:nvSpPr>
          <p:cNvPr id="4" name="Content Placeholder 3">
            <a:extLst>
              <a:ext uri="{FF2B5EF4-FFF2-40B4-BE49-F238E27FC236}">
                <a16:creationId xmlns:a16="http://schemas.microsoft.com/office/drawing/2014/main" id="{1D1F4147-F49D-4DA2-BBF7-64CB17DB591E}"/>
              </a:ext>
            </a:extLst>
          </p:cNvPr>
          <p:cNvSpPr>
            <a:spLocks noGrp="1"/>
          </p:cNvSpPr>
          <p:nvPr>
            <p:ph idx="12"/>
          </p:nvPr>
        </p:nvSpPr>
        <p:spPr/>
        <p:txBody>
          <a:bodyPr/>
          <a:lstStyle/>
          <a:p>
            <a:pPr marL="0" indent="0">
              <a:buNone/>
            </a:pPr>
            <a:r>
              <a:rPr lang="en-US" b="1" dirty="0"/>
              <a:t>Intensity rather than location:</a:t>
            </a:r>
          </a:p>
          <a:p>
            <a:r>
              <a:rPr lang="en-US" dirty="0"/>
              <a:t>Population (#, structure)</a:t>
            </a:r>
          </a:p>
          <a:p>
            <a:r>
              <a:rPr lang="en-US" dirty="0"/>
              <a:t>Gross domestic product (GDP)</a:t>
            </a:r>
          </a:p>
          <a:p>
            <a:r>
              <a:rPr lang="en-US" dirty="0"/>
              <a:t>Prices (import, export, consumer, producer)</a:t>
            </a:r>
          </a:p>
          <a:p>
            <a:r>
              <a:rPr lang="en-US" dirty="0"/>
              <a:t>Trade (restrictions, subsidies)</a:t>
            </a:r>
          </a:p>
        </p:txBody>
      </p:sp>
    </p:spTree>
    <p:extLst>
      <p:ext uri="{BB962C8B-B14F-4D97-AF65-F5344CB8AC3E}">
        <p14:creationId xmlns:p14="http://schemas.microsoft.com/office/powerpoint/2010/main" val="1492044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FE76D-BB18-DBFD-01D6-B9872379570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4FE3A53-A506-A183-F14D-4E6AA1450EAD}"/>
              </a:ext>
            </a:extLst>
          </p:cNvPr>
          <p:cNvSpPr>
            <a:spLocks noGrp="1"/>
          </p:cNvSpPr>
          <p:nvPr>
            <p:ph type="body" sz="quarter" idx="10"/>
          </p:nvPr>
        </p:nvSpPr>
        <p:spPr>
          <a:xfrm>
            <a:off x="569888" y="1203158"/>
            <a:ext cx="7202511" cy="1368592"/>
          </a:xfrm>
        </p:spPr>
        <p:txBody>
          <a:bodyPr/>
          <a:lstStyle/>
          <a:p>
            <a:r>
              <a:rPr lang="de-AT" dirty="0"/>
              <a:t>Working </a:t>
            </a:r>
            <a:r>
              <a:rPr lang="de-AT" dirty="0" err="1"/>
              <a:t>with</a:t>
            </a:r>
            <a:r>
              <a:rPr lang="de-AT" dirty="0"/>
              <a:t> </a:t>
            </a:r>
            <a:r>
              <a:rPr lang="de-AT" dirty="0" err="1"/>
              <a:t>the</a:t>
            </a:r>
            <a:r>
              <a:rPr lang="de-AT" dirty="0"/>
              <a:t> LUM </a:t>
            </a:r>
            <a:r>
              <a:rPr lang="de-AT" dirty="0" err="1"/>
              <a:t>driver</a:t>
            </a:r>
            <a:r>
              <a:rPr lang="de-AT" dirty="0"/>
              <a:t> </a:t>
            </a:r>
            <a:r>
              <a:rPr lang="de-AT" dirty="0" err="1"/>
              <a:t>database</a:t>
            </a:r>
            <a:endParaRPr lang="en-US" dirty="0"/>
          </a:p>
        </p:txBody>
      </p:sp>
      <p:sp>
        <p:nvSpPr>
          <p:cNvPr id="4" name="Text Placeholder 3">
            <a:extLst>
              <a:ext uri="{FF2B5EF4-FFF2-40B4-BE49-F238E27FC236}">
                <a16:creationId xmlns:a16="http://schemas.microsoft.com/office/drawing/2014/main" id="{598CDBDA-422F-8054-D26F-7BE61F1B859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24045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E1934B-8230-B7FB-BFC9-C23C1B5B394C}"/>
              </a:ext>
            </a:extLst>
          </p:cNvPr>
          <p:cNvSpPr>
            <a:spLocks noGrp="1"/>
          </p:cNvSpPr>
          <p:nvPr>
            <p:ph idx="1"/>
          </p:nvPr>
        </p:nvSpPr>
        <p:spPr>
          <a:xfrm>
            <a:off x="628651" y="2982998"/>
            <a:ext cx="3422650" cy="1492749"/>
          </a:xfrm>
        </p:spPr>
        <p:txBody>
          <a:bodyPr/>
          <a:lstStyle/>
          <a:p>
            <a:pPr marL="0" indent="0">
              <a:buNone/>
            </a:pPr>
            <a:r>
              <a:rPr lang="en-US" dirty="0">
                <a:hlinkClick r:id="rId2"/>
              </a:rPr>
              <a:t>https://zenodo.org/communities/lamasus/records?q=&amp;l=list&amp;p=1&amp;s=10&amp;sort=newest</a:t>
            </a:r>
            <a:endParaRPr lang="en-US" dirty="0"/>
          </a:p>
        </p:txBody>
      </p:sp>
      <p:sp>
        <p:nvSpPr>
          <p:cNvPr id="3" name="Text Placeholder 2">
            <a:extLst>
              <a:ext uri="{FF2B5EF4-FFF2-40B4-BE49-F238E27FC236}">
                <a16:creationId xmlns:a16="http://schemas.microsoft.com/office/drawing/2014/main" id="{ED96D37C-F312-1D86-4FB2-77EEC2E1D6A7}"/>
              </a:ext>
            </a:extLst>
          </p:cNvPr>
          <p:cNvSpPr>
            <a:spLocks noGrp="1"/>
          </p:cNvSpPr>
          <p:nvPr>
            <p:ph type="body" sz="quarter" idx="10"/>
          </p:nvPr>
        </p:nvSpPr>
        <p:spPr/>
        <p:txBody>
          <a:bodyPr/>
          <a:lstStyle/>
          <a:p>
            <a:r>
              <a:rPr lang="en-US" dirty="0"/>
              <a:t>Accessing the data?</a:t>
            </a:r>
          </a:p>
        </p:txBody>
      </p:sp>
      <p:pic>
        <p:nvPicPr>
          <p:cNvPr id="6" name="Content Placeholder 5">
            <a:extLst>
              <a:ext uri="{FF2B5EF4-FFF2-40B4-BE49-F238E27FC236}">
                <a16:creationId xmlns:a16="http://schemas.microsoft.com/office/drawing/2014/main" id="{C5E7EC59-252C-C1AB-D85C-B05BBB5CF6CA}"/>
              </a:ext>
            </a:extLst>
          </p:cNvPr>
          <p:cNvPicPr>
            <a:picLocks noGrp="1" noChangeAspect="1"/>
          </p:cNvPicPr>
          <p:nvPr>
            <p:ph idx="12"/>
          </p:nvPr>
        </p:nvPicPr>
        <p:blipFill>
          <a:blip r:embed="rId3"/>
          <a:stretch>
            <a:fillRect/>
          </a:stretch>
        </p:blipFill>
        <p:spPr>
          <a:xfrm>
            <a:off x="628651" y="1769003"/>
            <a:ext cx="3422650" cy="1080238"/>
          </a:xfrm>
        </p:spPr>
      </p:pic>
      <p:sp>
        <p:nvSpPr>
          <p:cNvPr id="7" name="Content Placeholder 1">
            <a:extLst>
              <a:ext uri="{FF2B5EF4-FFF2-40B4-BE49-F238E27FC236}">
                <a16:creationId xmlns:a16="http://schemas.microsoft.com/office/drawing/2014/main" id="{8A444BC2-4203-17E3-9874-4FE3E2FD2417}"/>
              </a:ext>
            </a:extLst>
          </p:cNvPr>
          <p:cNvSpPr txBox="1">
            <a:spLocks/>
          </p:cNvSpPr>
          <p:nvPr/>
        </p:nvSpPr>
        <p:spPr>
          <a:xfrm>
            <a:off x="4837412" y="1769003"/>
            <a:ext cx="3422650" cy="270674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Data is derived from publicly available data sources and harmonized to the LAMASUS NUTS regions.</a:t>
            </a:r>
          </a:p>
          <a:p>
            <a:endParaRPr lang="en-US" dirty="0"/>
          </a:p>
          <a:p>
            <a:r>
              <a:rPr lang="en-US" dirty="0"/>
              <a:t>Easy to use and merge between the sources.</a:t>
            </a:r>
          </a:p>
        </p:txBody>
      </p:sp>
    </p:spTree>
    <p:extLst>
      <p:ext uri="{BB962C8B-B14F-4D97-AF65-F5344CB8AC3E}">
        <p14:creationId xmlns:p14="http://schemas.microsoft.com/office/powerpoint/2010/main" val="1454361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E0C6C-2CBD-D98E-7218-3CBC7F67EC5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E860702B-CF04-F696-2C15-1FA04A85C571}"/>
              </a:ext>
            </a:extLst>
          </p:cNvPr>
          <p:cNvSpPr>
            <a:spLocks noGrp="1"/>
          </p:cNvSpPr>
          <p:nvPr>
            <p:ph type="body" sz="quarter" idx="10"/>
          </p:nvPr>
        </p:nvSpPr>
        <p:spPr/>
        <p:txBody>
          <a:bodyPr/>
          <a:lstStyle/>
          <a:p>
            <a:r>
              <a:rPr lang="en-US" dirty="0"/>
              <a:t>At what regional detail?</a:t>
            </a:r>
          </a:p>
        </p:txBody>
      </p:sp>
      <p:sp>
        <p:nvSpPr>
          <p:cNvPr id="7" name="Content Placeholder 1">
            <a:extLst>
              <a:ext uri="{FF2B5EF4-FFF2-40B4-BE49-F238E27FC236}">
                <a16:creationId xmlns:a16="http://schemas.microsoft.com/office/drawing/2014/main" id="{67FE3B64-AE06-28C0-7C53-360D61F3B418}"/>
              </a:ext>
            </a:extLst>
          </p:cNvPr>
          <p:cNvSpPr txBox="1">
            <a:spLocks/>
          </p:cNvSpPr>
          <p:nvPr/>
        </p:nvSpPr>
        <p:spPr>
          <a:xfrm>
            <a:off x="4837412" y="1252800"/>
            <a:ext cx="3422650" cy="3222947"/>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dirty="0"/>
              <a:t>The </a:t>
            </a:r>
            <a:r>
              <a:rPr lang="en-US" b="1" dirty="0"/>
              <a:t>NUTS (</a:t>
            </a:r>
            <a:r>
              <a:rPr lang="fr-FR" b="1" dirty="0"/>
              <a:t>Nomenclature des unités territoriales statistiques</a:t>
            </a:r>
            <a:r>
              <a:rPr lang="en-US" b="1" dirty="0"/>
              <a:t>)</a:t>
            </a:r>
            <a:r>
              <a:rPr lang="en-US" dirty="0"/>
              <a:t> is a standardized regional classification used by the EU for collecting and comparing regional statistics.</a:t>
            </a:r>
          </a:p>
          <a:p>
            <a:pPr marL="0" indent="0">
              <a:buNone/>
            </a:pPr>
            <a:r>
              <a:rPr lang="en-US" b="1" dirty="0"/>
              <a:t>Blessing in disguise</a:t>
            </a:r>
            <a:r>
              <a:rPr lang="en-US" dirty="0"/>
              <a:t>:</a:t>
            </a:r>
          </a:p>
          <a:p>
            <a:r>
              <a:rPr lang="en-US" dirty="0"/>
              <a:t>Updated on a 3-year period to reflect the changing nature subnational entities.</a:t>
            </a:r>
          </a:p>
          <a:p>
            <a:r>
              <a:rPr lang="en-US" dirty="0"/>
              <a:t>4 different levels (country, states, provinces, districts)</a:t>
            </a:r>
          </a:p>
          <a:p>
            <a:pPr marL="0" indent="0">
              <a:buNone/>
            </a:pPr>
            <a:r>
              <a:rPr lang="en-US" dirty="0"/>
              <a:t>LAMASUS tries to harmonize to 2016 version</a:t>
            </a:r>
          </a:p>
        </p:txBody>
      </p:sp>
      <p:pic>
        <p:nvPicPr>
          <p:cNvPr id="4" name="Content Placeholder 5" descr="A map of europe with different countries/regions&#10;&#10;AI-generated content may be incorrect.">
            <a:extLst>
              <a:ext uri="{FF2B5EF4-FFF2-40B4-BE49-F238E27FC236}">
                <a16:creationId xmlns:a16="http://schemas.microsoft.com/office/drawing/2014/main" id="{BA9191A5-3EAD-85D2-995E-A5C3B3C99F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002" y="1164208"/>
            <a:ext cx="3330924" cy="3311539"/>
          </a:xfrm>
        </p:spPr>
      </p:pic>
    </p:spTree>
    <p:extLst>
      <p:ext uri="{BB962C8B-B14F-4D97-AF65-F5344CB8AC3E}">
        <p14:creationId xmlns:p14="http://schemas.microsoft.com/office/powerpoint/2010/main" val="507240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B8C42EC-BFBC-3506-C8E3-9482D5826075}"/>
              </a:ext>
            </a:extLst>
          </p:cNvPr>
          <p:cNvSpPr>
            <a:spLocks noGrp="1"/>
          </p:cNvSpPr>
          <p:nvPr>
            <p:ph idx="1"/>
          </p:nvPr>
        </p:nvSpPr>
        <p:spPr>
          <a:xfrm>
            <a:off x="4571998" y="1519419"/>
            <a:ext cx="4503249" cy="3038832"/>
          </a:xfrm>
        </p:spPr>
        <p:txBody>
          <a:bodyPr>
            <a:normAutofit fontScale="25000" lnSpcReduction="20000"/>
          </a:bodyPr>
          <a:lstStyle/>
          <a:p>
            <a:pPr>
              <a:buNone/>
            </a:pPr>
            <a:r>
              <a:rPr lang="en-US" sz="4800" b="1" dirty="0">
                <a:hlinkClick r:id="rId2"/>
              </a:rPr>
              <a:t>Economic &amp; Demographic Data (Annual, NUTS)</a:t>
            </a:r>
            <a:endParaRPr lang="en-US" sz="4800" b="1" dirty="0"/>
          </a:p>
          <a:p>
            <a:pPr marL="342900" lvl="1" indent="0">
              <a:lnSpc>
                <a:spcPct val="110000"/>
              </a:lnSpc>
              <a:buNone/>
            </a:pPr>
            <a:r>
              <a:rPr lang="en-US" sz="4000" dirty="0"/>
              <a:t>Employment by Sector:</a:t>
            </a:r>
          </a:p>
          <a:p>
            <a:pPr lvl="2">
              <a:lnSpc>
                <a:spcPct val="110000"/>
              </a:lnSpc>
            </a:pPr>
            <a:r>
              <a:rPr lang="en-US" sz="4000" dirty="0" err="1"/>
              <a:t>empHour</a:t>
            </a:r>
            <a:r>
              <a:rPr lang="en-US" sz="4000" dirty="0"/>
              <a:t>_: Hours worked in 1000h</a:t>
            </a:r>
          </a:p>
          <a:p>
            <a:pPr lvl="2">
              <a:lnSpc>
                <a:spcPct val="110000"/>
              </a:lnSpc>
            </a:pPr>
            <a:r>
              <a:rPr lang="en-US" sz="4000" dirty="0"/>
              <a:t>emp_: Employment in 1000 jobs</a:t>
            </a:r>
          </a:p>
          <a:p>
            <a:pPr lvl="2">
              <a:lnSpc>
                <a:spcPct val="110000"/>
              </a:lnSpc>
            </a:pPr>
            <a:r>
              <a:rPr lang="en-US" sz="4000" dirty="0" err="1"/>
              <a:t>empl</a:t>
            </a:r>
            <a:r>
              <a:rPr lang="en-US" sz="4000" dirty="0"/>
              <a:t>: Total employment</a:t>
            </a:r>
          </a:p>
          <a:p>
            <a:pPr marL="342900" lvl="1" indent="0">
              <a:lnSpc>
                <a:spcPct val="110000"/>
              </a:lnSpc>
              <a:buNone/>
            </a:pPr>
            <a:r>
              <a:rPr lang="en-US" sz="4000" dirty="0"/>
              <a:t>Economic Output:</a:t>
            </a:r>
          </a:p>
          <a:p>
            <a:pPr lvl="2">
              <a:lnSpc>
                <a:spcPct val="110000"/>
              </a:lnSpc>
            </a:pPr>
            <a:r>
              <a:rPr lang="en-US" sz="4000" dirty="0" err="1"/>
              <a:t>gdp</a:t>
            </a:r>
            <a:r>
              <a:rPr lang="en-US" sz="4000" dirty="0"/>
              <a:t>: GDP (2015 constant prices, </a:t>
            </a:r>
            <a:r>
              <a:rPr lang="en-US" sz="4000" dirty="0" err="1"/>
              <a:t>mio</a:t>
            </a:r>
            <a:r>
              <a:rPr lang="en-US" sz="4000" dirty="0"/>
              <a:t> EUR)</a:t>
            </a:r>
          </a:p>
          <a:p>
            <a:pPr lvl="2">
              <a:lnSpc>
                <a:spcPct val="110000"/>
              </a:lnSpc>
            </a:pPr>
            <a:r>
              <a:rPr lang="en-US" sz="4000" dirty="0" err="1"/>
              <a:t>gva</a:t>
            </a:r>
            <a:r>
              <a:rPr lang="en-US" sz="4000" dirty="0"/>
              <a:t>_: GVA by sector (</a:t>
            </a:r>
            <a:r>
              <a:rPr lang="en-US" sz="4000" dirty="0" err="1"/>
              <a:t>mio</a:t>
            </a:r>
            <a:r>
              <a:rPr lang="en-US" sz="4000" dirty="0"/>
              <a:t> EUR)</a:t>
            </a:r>
          </a:p>
          <a:p>
            <a:pPr marL="342900" lvl="1" indent="0">
              <a:lnSpc>
                <a:spcPct val="110000"/>
              </a:lnSpc>
              <a:buNone/>
            </a:pPr>
            <a:r>
              <a:rPr lang="en-US" sz="4000" dirty="0"/>
              <a:t>Workforce &amp; Population:</a:t>
            </a:r>
          </a:p>
          <a:p>
            <a:pPr lvl="2">
              <a:lnSpc>
                <a:spcPct val="110000"/>
              </a:lnSpc>
            </a:pPr>
            <a:r>
              <a:rPr lang="en-US" sz="4000" dirty="0" err="1"/>
              <a:t>labour</a:t>
            </a:r>
            <a:r>
              <a:rPr lang="en-US" sz="4000" dirty="0"/>
              <a:t>: </a:t>
            </a:r>
            <a:r>
              <a:rPr lang="en-US" sz="4000" dirty="0" err="1"/>
              <a:t>Labour</a:t>
            </a:r>
            <a:r>
              <a:rPr lang="en-US" sz="4000" dirty="0"/>
              <a:t> force in 1000 jobs</a:t>
            </a:r>
          </a:p>
          <a:p>
            <a:pPr lvl="2">
              <a:lnSpc>
                <a:spcPct val="110000"/>
              </a:lnSpc>
            </a:pPr>
            <a:r>
              <a:rPr lang="en-US" sz="4000" dirty="0"/>
              <a:t>pop: Total population</a:t>
            </a:r>
          </a:p>
          <a:p>
            <a:pPr marL="342900" lvl="1" indent="0">
              <a:lnSpc>
                <a:spcPct val="110000"/>
              </a:lnSpc>
              <a:buNone/>
            </a:pPr>
            <a:r>
              <a:rPr lang="en-US" sz="4000" dirty="0"/>
              <a:t>Wages:</a:t>
            </a:r>
          </a:p>
          <a:p>
            <a:pPr lvl="2">
              <a:lnSpc>
                <a:spcPct val="110000"/>
              </a:lnSpc>
            </a:pPr>
            <a:r>
              <a:rPr lang="en-US" sz="4000" dirty="0"/>
              <a:t>wage_: Compensation by sector (</a:t>
            </a:r>
            <a:r>
              <a:rPr lang="en-US" sz="4000" dirty="0" err="1"/>
              <a:t>mio</a:t>
            </a:r>
            <a:r>
              <a:rPr lang="en-US" sz="4000" dirty="0"/>
              <a:t> EUR)</a:t>
            </a:r>
          </a:p>
          <a:p>
            <a:pPr marL="342900" lvl="1" indent="0">
              <a:lnSpc>
                <a:spcPct val="110000"/>
              </a:lnSpc>
              <a:buNone/>
            </a:pPr>
            <a:r>
              <a:rPr lang="en-US" sz="4000" dirty="0"/>
              <a:t>Education Shares:</a:t>
            </a:r>
          </a:p>
          <a:p>
            <a:pPr lvl="2">
              <a:lnSpc>
                <a:spcPct val="110000"/>
              </a:lnSpc>
            </a:pPr>
            <a:r>
              <a:rPr lang="en-US" sz="4000" dirty="0" err="1"/>
              <a:t>loweduc</a:t>
            </a:r>
            <a:r>
              <a:rPr lang="en-US" sz="4000" dirty="0"/>
              <a:t>, </a:t>
            </a:r>
            <a:r>
              <a:rPr lang="en-US" sz="4000" dirty="0" err="1"/>
              <a:t>terteduc</a:t>
            </a:r>
            <a:r>
              <a:rPr lang="en-US" sz="4000" dirty="0"/>
              <a:t>: % of low/high education (NUTS1/NUTS2 only)</a:t>
            </a:r>
          </a:p>
          <a:p>
            <a:endParaRPr lang="en-US" dirty="0"/>
          </a:p>
        </p:txBody>
      </p:sp>
      <p:sp>
        <p:nvSpPr>
          <p:cNvPr id="3" name="Text Placeholder 2">
            <a:extLst>
              <a:ext uri="{FF2B5EF4-FFF2-40B4-BE49-F238E27FC236}">
                <a16:creationId xmlns:a16="http://schemas.microsoft.com/office/drawing/2014/main" id="{BFD32296-3034-410C-BF9A-41E18FD9A89A}"/>
              </a:ext>
            </a:extLst>
          </p:cNvPr>
          <p:cNvSpPr>
            <a:spLocks noGrp="1"/>
          </p:cNvSpPr>
          <p:nvPr>
            <p:ph type="body" sz="quarter" idx="10"/>
          </p:nvPr>
        </p:nvSpPr>
        <p:spPr/>
        <p:txBody>
          <a:bodyPr/>
          <a:lstStyle/>
          <a:p>
            <a:r>
              <a:rPr lang="en-US" dirty="0"/>
              <a:t>What is available?</a:t>
            </a:r>
          </a:p>
        </p:txBody>
      </p:sp>
      <p:sp>
        <p:nvSpPr>
          <p:cNvPr id="4" name="Content Placeholder 3">
            <a:extLst>
              <a:ext uri="{FF2B5EF4-FFF2-40B4-BE49-F238E27FC236}">
                <a16:creationId xmlns:a16="http://schemas.microsoft.com/office/drawing/2014/main" id="{73D95085-05E1-AFA1-2018-160B427A46CB}"/>
              </a:ext>
            </a:extLst>
          </p:cNvPr>
          <p:cNvSpPr>
            <a:spLocks noGrp="1"/>
          </p:cNvSpPr>
          <p:nvPr>
            <p:ph idx="12"/>
          </p:nvPr>
        </p:nvSpPr>
        <p:spPr>
          <a:xfrm>
            <a:off x="330009" y="1519418"/>
            <a:ext cx="4180114" cy="3093834"/>
          </a:xfrm>
        </p:spPr>
        <p:txBody>
          <a:bodyPr>
            <a:normAutofit fontScale="92500" lnSpcReduction="20000"/>
          </a:bodyPr>
          <a:lstStyle/>
          <a:p>
            <a:pPr marL="0" indent="0">
              <a:buNone/>
            </a:pPr>
            <a:r>
              <a:rPr lang="en-US" sz="1300" b="1" dirty="0">
                <a:hlinkClick r:id="rId3"/>
              </a:rPr>
              <a:t>Climate Data (Monthly, NUTS)</a:t>
            </a:r>
            <a:endParaRPr lang="en-US" sz="1300" b="1" dirty="0"/>
          </a:p>
          <a:p>
            <a:pPr marL="342900" lvl="1" indent="0">
              <a:lnSpc>
                <a:spcPct val="110000"/>
              </a:lnSpc>
              <a:buNone/>
            </a:pPr>
            <a:r>
              <a:rPr lang="en-US" sz="1100" dirty="0"/>
              <a:t>Precipitation (pr): kg/m²/s</a:t>
            </a:r>
          </a:p>
          <a:p>
            <a:pPr marL="342900" lvl="1" indent="0">
              <a:lnSpc>
                <a:spcPct val="110000"/>
              </a:lnSpc>
              <a:buNone/>
            </a:pPr>
            <a:r>
              <a:rPr lang="en-US" sz="1100" dirty="0"/>
              <a:t>Max Temperature (</a:t>
            </a:r>
            <a:r>
              <a:rPr lang="en-US" sz="1100" dirty="0" err="1"/>
              <a:t>tasmax</a:t>
            </a:r>
            <a:r>
              <a:rPr lang="en-US" sz="1100" dirty="0"/>
              <a:t>): °C</a:t>
            </a:r>
          </a:p>
          <a:p>
            <a:pPr marL="342900" lvl="1" indent="0">
              <a:lnSpc>
                <a:spcPct val="110000"/>
              </a:lnSpc>
              <a:buNone/>
            </a:pPr>
            <a:r>
              <a:rPr lang="en-US" sz="1100" dirty="0"/>
              <a:t>Min Temperature (</a:t>
            </a:r>
            <a:r>
              <a:rPr lang="en-US" sz="1100" dirty="0" err="1"/>
              <a:t>tasmin</a:t>
            </a:r>
            <a:r>
              <a:rPr lang="en-US" sz="1100" dirty="0"/>
              <a:t>): °C</a:t>
            </a:r>
          </a:p>
          <a:p>
            <a:pPr marL="0" indent="0">
              <a:buNone/>
            </a:pPr>
            <a:r>
              <a:rPr lang="en-US" sz="1300" b="1" dirty="0">
                <a:hlinkClick r:id="rId4"/>
              </a:rPr>
              <a:t>Biophysical Data (Static, NUTS)</a:t>
            </a:r>
            <a:endParaRPr lang="en-US" sz="1300" b="1" dirty="0"/>
          </a:p>
          <a:p>
            <a:pPr marL="342900" lvl="1" indent="0">
              <a:lnSpc>
                <a:spcPct val="110000"/>
              </a:lnSpc>
              <a:buNone/>
            </a:pPr>
            <a:r>
              <a:rPr lang="en-US" sz="1100" dirty="0"/>
              <a:t>Elevation: Mean height above sea level (m)</a:t>
            </a:r>
          </a:p>
          <a:p>
            <a:pPr marL="342900" lvl="1" indent="0">
              <a:lnSpc>
                <a:spcPct val="110000"/>
              </a:lnSpc>
              <a:buNone/>
            </a:pPr>
            <a:r>
              <a:rPr lang="en-US" sz="1100" dirty="0"/>
              <a:t>Slope: Mean slope (degrees)</a:t>
            </a:r>
          </a:p>
          <a:p>
            <a:pPr marL="342900" lvl="1" indent="0">
              <a:lnSpc>
                <a:spcPct val="110000"/>
              </a:lnSpc>
              <a:buNone/>
            </a:pPr>
            <a:r>
              <a:rPr lang="en-US" sz="1100" dirty="0"/>
              <a:t>Aspect: Orientation (degrees)</a:t>
            </a:r>
          </a:p>
          <a:p>
            <a:pPr marL="342900" lvl="1" indent="0">
              <a:lnSpc>
                <a:spcPct val="110000"/>
              </a:lnSpc>
              <a:buNone/>
            </a:pPr>
            <a:r>
              <a:rPr lang="en-US" sz="1100" dirty="0"/>
              <a:t>Topsoil Properties (0–20cm)</a:t>
            </a:r>
          </a:p>
          <a:p>
            <a:pPr lvl="2">
              <a:lnSpc>
                <a:spcPct val="110000"/>
              </a:lnSpc>
            </a:pPr>
            <a:r>
              <a:rPr lang="en-US" sz="1100" dirty="0"/>
              <a:t>% share of USDA textural classes (clay, silt, sand)</a:t>
            </a:r>
          </a:p>
          <a:p>
            <a:pPr marL="0" indent="0">
              <a:buNone/>
            </a:pPr>
            <a:r>
              <a:rPr lang="en-US" sz="1300" b="1" dirty="0">
                <a:hlinkClick r:id="rId5"/>
              </a:rPr>
              <a:t>FADN-Based Farm Typology Data (Annual, NUTS)</a:t>
            </a:r>
            <a:endParaRPr lang="en-US" sz="1300" b="1" dirty="0"/>
          </a:p>
          <a:p>
            <a:pPr lvl="1">
              <a:lnSpc>
                <a:spcPct val="110000"/>
              </a:lnSpc>
            </a:pPr>
            <a:r>
              <a:rPr lang="en-US" sz="1100" dirty="0"/>
              <a:t>Weighting: Number of farms represented</a:t>
            </a:r>
          </a:p>
          <a:p>
            <a:pPr lvl="1">
              <a:lnSpc>
                <a:spcPct val="110000"/>
              </a:lnSpc>
            </a:pPr>
            <a:r>
              <a:rPr lang="en-US" sz="1100" dirty="0"/>
              <a:t>SE Variables: Standard economic variables (e.g., output, input costs, subsidies)</a:t>
            </a:r>
          </a:p>
          <a:p>
            <a:pPr lvl="1">
              <a:lnSpc>
                <a:spcPct val="110000"/>
              </a:lnSpc>
            </a:pPr>
            <a:r>
              <a:rPr lang="en-US" sz="1100" dirty="0"/>
              <a:t>Detailed variable definitions: variable_description_zenodo.xlsx</a:t>
            </a:r>
          </a:p>
        </p:txBody>
      </p:sp>
    </p:spTree>
    <p:extLst>
      <p:ext uri="{BB962C8B-B14F-4D97-AF65-F5344CB8AC3E}">
        <p14:creationId xmlns:p14="http://schemas.microsoft.com/office/powerpoint/2010/main" val="979868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54716E-F821-428E-B086-5F44A85A1454}"/>
              </a:ext>
            </a:extLst>
          </p:cNvPr>
          <p:cNvSpPr>
            <a:spLocks noGrp="1"/>
          </p:cNvSpPr>
          <p:nvPr>
            <p:ph idx="1"/>
          </p:nvPr>
        </p:nvSpPr>
        <p:spPr>
          <a:xfrm>
            <a:off x="628650" y="948776"/>
            <a:ext cx="7801989" cy="3719253"/>
          </a:xfrm>
        </p:spPr>
        <p:txBody>
          <a:bodyPr>
            <a:normAutofit/>
          </a:bodyPr>
          <a:lstStyle/>
          <a:p>
            <a:pPr marL="0" indent="0">
              <a:buNone/>
            </a:pPr>
            <a:r>
              <a:rPr lang="en-US" sz="3300" dirty="0">
                <a:solidFill>
                  <a:srgbClr val="14B1E7"/>
                </a:solidFill>
                <a:ea typeface="+mn-ea"/>
                <a:cs typeface="+mn-cs"/>
              </a:rPr>
              <a:t>   …here…</a:t>
            </a:r>
            <a:r>
              <a:rPr lang="en-US" dirty="0"/>
              <a:t>					</a:t>
            </a:r>
            <a:r>
              <a:rPr lang="en-US" sz="3300" dirty="0">
                <a:solidFill>
                  <a:srgbClr val="14B1E7"/>
                </a:solidFill>
                <a:ea typeface="+mn-ea"/>
                <a:cs typeface="+mn-cs"/>
              </a:rPr>
              <a:t>…to there.</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pPr marL="0" indent="0">
              <a:buNone/>
            </a:pPr>
            <a:br>
              <a:rPr lang="en-US" sz="1100" dirty="0"/>
            </a:br>
            <a:r>
              <a:rPr lang="en-US" sz="1100" dirty="0"/>
              <a:t>Git repository – </a:t>
            </a:r>
            <a:r>
              <a:rPr lang="en-US" sz="1100" dirty="0">
                <a:hlinkClick r:id="rId2"/>
              </a:rPr>
              <a:t>github.com/</a:t>
            </a:r>
            <a:r>
              <a:rPr lang="en-US" sz="1100" dirty="0" err="1">
                <a:hlinkClick r:id="rId2"/>
              </a:rPr>
              <a:t>michidoubleu</a:t>
            </a:r>
            <a:r>
              <a:rPr lang="en-US" sz="1100" dirty="0">
                <a:hlinkClick r:id="rId2"/>
              </a:rPr>
              <a:t>/LAMASUSSS</a:t>
            </a:r>
            <a:endParaRPr lang="en-US" sz="1100" dirty="0"/>
          </a:p>
          <a:p>
            <a:pPr marL="0" indent="0">
              <a:buNone/>
            </a:pPr>
            <a:endParaRPr lang="en-US" dirty="0"/>
          </a:p>
        </p:txBody>
      </p:sp>
      <p:sp>
        <p:nvSpPr>
          <p:cNvPr id="3" name="Text Placeholder 2">
            <a:extLst>
              <a:ext uri="{FF2B5EF4-FFF2-40B4-BE49-F238E27FC236}">
                <a16:creationId xmlns:a16="http://schemas.microsoft.com/office/drawing/2014/main" id="{D90A757F-85B8-A586-8783-33B830172F42}"/>
              </a:ext>
            </a:extLst>
          </p:cNvPr>
          <p:cNvSpPr>
            <a:spLocks noGrp="1"/>
          </p:cNvSpPr>
          <p:nvPr>
            <p:ph type="body" sz="quarter" idx="10"/>
          </p:nvPr>
        </p:nvSpPr>
        <p:spPr/>
        <p:txBody>
          <a:bodyPr>
            <a:normAutofit/>
          </a:bodyPr>
          <a:lstStyle/>
          <a:p>
            <a:r>
              <a:rPr lang="en-US" dirty="0"/>
              <a:t>A quick guide from…</a:t>
            </a:r>
          </a:p>
        </p:txBody>
      </p:sp>
      <p:pic>
        <p:nvPicPr>
          <p:cNvPr id="5" name="Picture 4">
            <a:extLst>
              <a:ext uri="{FF2B5EF4-FFF2-40B4-BE49-F238E27FC236}">
                <a16:creationId xmlns:a16="http://schemas.microsoft.com/office/drawing/2014/main" id="{B343EA15-8E9C-9699-8884-8BB7FCC882BA}"/>
              </a:ext>
            </a:extLst>
          </p:cNvPr>
          <p:cNvPicPr>
            <a:picLocks noChangeAspect="1"/>
          </p:cNvPicPr>
          <p:nvPr/>
        </p:nvPicPr>
        <p:blipFill>
          <a:blip r:embed="rId3"/>
          <a:stretch>
            <a:fillRect/>
          </a:stretch>
        </p:blipFill>
        <p:spPr>
          <a:xfrm>
            <a:off x="221869" y="2025405"/>
            <a:ext cx="3538667" cy="1670672"/>
          </a:xfrm>
          <a:prstGeom prst="rect">
            <a:avLst/>
          </a:prstGeom>
        </p:spPr>
      </p:pic>
      <p:pic>
        <p:nvPicPr>
          <p:cNvPr id="7" name="Picture 6" descr="A graph with different colored lines&#10;&#10;AI-generated content may be incorrect.">
            <a:extLst>
              <a:ext uri="{FF2B5EF4-FFF2-40B4-BE49-F238E27FC236}">
                <a16:creationId xmlns:a16="http://schemas.microsoft.com/office/drawing/2014/main" id="{B16A5EC7-6128-B4A3-A80B-E56D2F081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033" y="996903"/>
            <a:ext cx="3148038" cy="2361028"/>
          </a:xfrm>
          <a:prstGeom prst="rect">
            <a:avLst/>
          </a:prstGeom>
        </p:spPr>
      </p:pic>
      <p:pic>
        <p:nvPicPr>
          <p:cNvPr id="9" name="Picture 8" descr="A map of europe with different colors&#10;&#10;AI-generated content may be incorrect.">
            <a:extLst>
              <a:ext uri="{FF2B5EF4-FFF2-40B4-BE49-F238E27FC236}">
                <a16:creationId xmlns:a16="http://schemas.microsoft.com/office/drawing/2014/main" id="{C0CDB4EA-427A-8AC6-DCAE-074CD23CD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5309" y="2199128"/>
            <a:ext cx="2508691" cy="3344921"/>
          </a:xfrm>
          <a:prstGeom prst="rect">
            <a:avLst/>
          </a:prstGeom>
        </p:spPr>
      </p:pic>
    </p:spTree>
    <p:extLst>
      <p:ext uri="{BB962C8B-B14F-4D97-AF65-F5344CB8AC3E}">
        <p14:creationId xmlns:p14="http://schemas.microsoft.com/office/powerpoint/2010/main" val="2297092779"/>
      </p:ext>
    </p:extLst>
  </p:cSld>
  <p:clrMapOvr>
    <a:masterClrMapping/>
  </p:clrMapOvr>
</p:sld>
</file>

<file path=ppt/theme/theme1.xml><?xml version="1.0" encoding="utf-8"?>
<a:theme xmlns:a="http://schemas.openxmlformats.org/drawingml/2006/main" name="LAMASUS Theme">
  <a:themeElements>
    <a:clrScheme name="Custom 7">
      <a:dk1>
        <a:srgbClr val="000000"/>
      </a:dk1>
      <a:lt1>
        <a:srgbClr val="FFFFFF"/>
      </a:lt1>
      <a:dk2>
        <a:srgbClr val="3F3F3F"/>
      </a:dk2>
      <a:lt2>
        <a:srgbClr val="E7E6E6"/>
      </a:lt2>
      <a:accent1>
        <a:srgbClr val="14B1E7"/>
      </a:accent1>
      <a:accent2>
        <a:srgbClr val="34B558"/>
      </a:accent2>
      <a:accent3>
        <a:srgbClr val="A5A5A5"/>
      </a:accent3>
      <a:accent4>
        <a:srgbClr val="BFBFBF"/>
      </a:accent4>
      <a:accent5>
        <a:srgbClr val="FFFFFF"/>
      </a:accent5>
      <a:accent6>
        <a:srgbClr val="7F7F7F"/>
      </a:accent6>
      <a:hlink>
        <a:srgbClr val="0563C1"/>
      </a:hlink>
      <a:folHlink>
        <a:srgbClr val="954F72"/>
      </a:folHlink>
    </a:clrScheme>
    <a:fontScheme name="Green Energy">
      <a:majorFont>
        <a:latin typeface="Poppins Black"/>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 Presentation 16-9">
  <a:themeElements>
    <a:clrScheme name="Custom 9">
      <a:dk1>
        <a:srgbClr val="000000"/>
      </a:dk1>
      <a:lt1>
        <a:srgbClr val="FFFFFF"/>
      </a:lt1>
      <a:dk2>
        <a:srgbClr val="44546A"/>
      </a:dk2>
      <a:lt2>
        <a:srgbClr val="E7E6E6"/>
      </a:lt2>
      <a:accent1>
        <a:srgbClr val="2754A1"/>
      </a:accent1>
      <a:accent2>
        <a:srgbClr val="61C6C0"/>
      </a:accent2>
      <a:accent3>
        <a:srgbClr val="207F6E"/>
      </a:accent3>
      <a:accent4>
        <a:srgbClr val="FCBB40"/>
      </a:accent4>
      <a:accent5>
        <a:srgbClr val="EE696B"/>
      </a:accent5>
      <a:accent6>
        <a:srgbClr val="684C94"/>
      </a:accent6>
      <a:hlink>
        <a:srgbClr val="61ADC0"/>
      </a:hlink>
      <a:folHlink>
        <a:srgbClr val="617FC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2F41CB60-87CF-8D48-BA3B-12F69730358A}" vid="{3529B047-C679-7C47-A885-56C46C976CDC}"/>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AACEA0CDF5DA4E95FA2FC27DFF338B" ma:contentTypeVersion="20" ma:contentTypeDescription="Create a new document." ma:contentTypeScope="" ma:versionID="73eec9726cf9d29d368707430a958568">
  <xsd:schema xmlns:xsd="http://www.w3.org/2001/XMLSchema" xmlns:xs="http://www.w3.org/2001/XMLSchema" xmlns:p="http://schemas.microsoft.com/office/2006/metadata/properties" xmlns:ns1="http://schemas.microsoft.com/sharepoint/v3" xmlns:ns2="dafcf8aa-a5c7-4efd-bf49-dc15fbe8f0ff" xmlns:ns3="767e6690-7a14-4d32-91ce-7a1186ad202b" targetNamespace="http://schemas.microsoft.com/office/2006/metadata/properties" ma:root="true" ma:fieldsID="b29a5d9539b92daab086f0fdfdc41666" ns1:_="" ns2:_="" ns3:_="">
    <xsd:import namespace="http://schemas.microsoft.com/sharepoint/v3"/>
    <xsd:import namespace="dafcf8aa-a5c7-4efd-bf49-dc15fbe8f0ff"/>
    <xsd:import namespace="767e6690-7a14-4d32-91ce-7a1186ad202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lcf76f155ced4ddcb4097134ff3c332f" minOccurs="0"/>
                <xsd:element ref="ns3:TaxCatchAll" minOccurs="0"/>
                <xsd:element ref="ns2:MediaServiceDateTaken" minOccurs="0"/>
                <xsd:element ref="ns2:MediaServiceLocation" minOccurs="0"/>
                <xsd:element ref="ns2:MediaLengthInSeconds"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afcf8aa-a5c7-4efd-bf49-dc15fbe8f0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6b2b414a-4870-4b76-be62-ecc4760d58d4" ma:termSetId="09814cd3-568e-fe90-9814-8d621ff8fb84" ma:anchorId="fba54fb3-c3e1-fe81-a776-ca4b69148c4d" ma:open="true" ma:isKeyword="false">
      <xsd:complexType>
        <xsd:sequence>
          <xsd:element ref="pc:Terms" minOccurs="0" maxOccurs="1"/>
        </xsd:sequence>
      </xsd:complex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67e6690-7a14-4d32-91ce-7a1186ad202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f597e04a-5207-4fef-bc8a-c0ea7b144686}" ma:internalName="TaxCatchAll" ma:showField="CatchAllData" ma:web="767e6690-7a14-4d32-91ce-7a1186ad202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dafcf8aa-a5c7-4efd-bf49-dc15fbe8f0ff">
      <Terms xmlns="http://schemas.microsoft.com/office/infopath/2007/PartnerControls"/>
    </lcf76f155ced4ddcb4097134ff3c332f>
    <TaxCatchAll xmlns="767e6690-7a14-4d32-91ce-7a1186ad202b"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00DB4C90-5EC0-4F33-BB22-30009DD4C2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afcf8aa-a5c7-4efd-bf49-dc15fbe8f0ff"/>
    <ds:schemaRef ds:uri="767e6690-7a14-4d32-91ce-7a1186ad20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AD3934-96FD-4E21-9D9C-21226B9BD2A8}">
  <ds:schemaRefs>
    <ds:schemaRef ds:uri="http://schemas.microsoft.com/sharepoint/v3/contenttype/forms"/>
  </ds:schemaRefs>
</ds:datastoreItem>
</file>

<file path=customXml/itemProps3.xml><?xml version="1.0" encoding="utf-8"?>
<ds:datastoreItem xmlns:ds="http://schemas.openxmlformats.org/officeDocument/2006/customXml" ds:itemID="{06FE1795-995D-4070-B351-C2349DF44E7C}">
  <ds:schemaRefs>
    <ds:schemaRef ds:uri="767e6690-7a14-4d32-91ce-7a1186ad202b"/>
    <ds:schemaRef ds:uri="dafcf8aa-a5c7-4efd-bf49-dc15fbe8f0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10029</TotalTime>
  <Words>770</Words>
  <Application>Microsoft Office PowerPoint</Application>
  <PresentationFormat>On-screen Show (16:9)</PresentationFormat>
  <Paragraphs>90</Paragraphs>
  <Slides>12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Aptos</vt:lpstr>
      <vt:lpstr>Arial</vt:lpstr>
      <vt:lpstr>Calibri</vt:lpstr>
      <vt:lpstr>Courier New</vt:lpstr>
      <vt:lpstr>IBM Plex Sans Condensed </vt:lpstr>
      <vt:lpstr>Tahoma</vt:lpstr>
      <vt:lpstr>Wingdings</vt:lpstr>
      <vt:lpstr>LAMASUS Theme</vt:lpstr>
      <vt:lpstr>PPT Presentation 16-9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Pathfinder</dc:creator>
  <cp:lastModifiedBy>WOGERER Michael</cp:lastModifiedBy>
  <cp:revision>51</cp:revision>
  <dcterms:created xsi:type="dcterms:W3CDTF">2022-05-14T06:28:11Z</dcterms:created>
  <dcterms:modified xsi:type="dcterms:W3CDTF">2025-06-02T12:48:49Z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0x010100B0AACEA0CDF5DA4E95FA2FC27DFF338B</vt:lpwstr>
  </property>
  <property fmtid="{D5CDD505-2E9C-101B-9397-08002B2CF9AE}" pid="3" name="MediaServiceImageTags">
    <vt:lpwstr/>
  </property>
</Properties>
</file>